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27"/>
  </p:notesMasterIdLst>
  <p:sldIdLst>
    <p:sldId id="268" r:id="rId5"/>
    <p:sldId id="280" r:id="rId6"/>
    <p:sldId id="279" r:id="rId7"/>
    <p:sldId id="281" r:id="rId8"/>
    <p:sldId id="282" r:id="rId9"/>
    <p:sldId id="283" r:id="rId10"/>
    <p:sldId id="284" r:id="rId11"/>
    <p:sldId id="285" r:id="rId12"/>
    <p:sldId id="286" r:id="rId13"/>
    <p:sldId id="287" r:id="rId14"/>
    <p:sldId id="288" r:id="rId15"/>
    <p:sldId id="289" r:id="rId16"/>
    <p:sldId id="290" r:id="rId17"/>
    <p:sldId id="291" r:id="rId18"/>
    <p:sldId id="294" r:id="rId19"/>
    <p:sldId id="296" r:id="rId20"/>
    <p:sldId id="297" r:id="rId21"/>
    <p:sldId id="298" r:id="rId22"/>
    <p:sldId id="299" r:id="rId23"/>
    <p:sldId id="292" r:id="rId24"/>
    <p:sldId id="295" r:id="rId25"/>
    <p:sldId id="293"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3E57"/>
    <a:srgbClr val="184259"/>
    <a:srgbClr val="9C4E4E"/>
    <a:srgbClr val="700000"/>
    <a:srgbClr val="5E2001"/>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52" autoAdjust="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4.wmf"/><Relationship Id="rId1" Type="http://schemas.openxmlformats.org/officeDocument/2006/relationships/image" Target="../media/image13.wmf"/></Relationships>
</file>

<file path=ppt/media/image1.jpeg>
</file>

<file path=ppt/media/image10.PNG>
</file>

<file path=ppt/media/image11.jpg>
</file>

<file path=ppt/media/image12.jpg>
</file>

<file path=ppt/media/image13.wmf>
</file>

<file path=ppt/media/image14.wmf>
</file>

<file path=ppt/media/image2.png>
</file>

<file path=ppt/media/image3.png>
</file>

<file path=ppt/media/image4.png>
</file>

<file path=ppt/media/image5.wmf>
</file>

<file path=ppt/media/image6.jpg>
</file>

<file path=ppt/media/image7.wm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5C72F1-EF0D-4F41-9686-59E4EFFE8FF0}" type="datetimeFigureOut">
              <a:rPr lang="en-IN" smtClean="0"/>
              <a:t>26-09-2018</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E65F65-4EB1-4C92-9066-57D611CCC499}" type="slidenum">
              <a:rPr lang="en-IN" smtClean="0"/>
              <a:t>‹#›</a:t>
            </a:fld>
            <a:endParaRPr lang="en-IN" dirty="0"/>
          </a:p>
        </p:txBody>
      </p:sp>
    </p:spTree>
    <p:extLst>
      <p:ext uri="{BB962C8B-B14F-4D97-AF65-F5344CB8AC3E}">
        <p14:creationId xmlns:p14="http://schemas.microsoft.com/office/powerpoint/2010/main" val="1077807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2CE65F65-4EB1-4C92-9066-57D611CCC499}" type="slidenum">
              <a:rPr lang="en-IN" smtClean="0"/>
              <a:t>1</a:t>
            </a:fld>
            <a:endParaRPr lang="en-IN" dirty="0"/>
          </a:p>
        </p:txBody>
      </p:sp>
    </p:spTree>
    <p:extLst>
      <p:ext uri="{BB962C8B-B14F-4D97-AF65-F5344CB8AC3E}">
        <p14:creationId xmlns:p14="http://schemas.microsoft.com/office/powerpoint/2010/main" val="39475421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chor="ctr" anchorCtr="0">
            <a:normAutofit/>
          </a:bodyPr>
          <a:lstStyle>
            <a:lvl1pPr>
              <a:defRPr sz="3000"/>
            </a:lvl1pPr>
          </a:lstStyle>
          <a:p>
            <a:r>
              <a:rPr lang="en-US" smtClean="0"/>
              <a:t>Click to edit Master title style</a:t>
            </a:r>
            <a:endParaRPr lang="en-US" dirty="0"/>
          </a:p>
        </p:txBody>
      </p:sp>
      <p:sp>
        <p:nvSpPr>
          <p:cNvPr id="3" name="Content Placeholder 2"/>
          <p:cNvSpPr>
            <a:spLocks noGrp="1"/>
          </p:cNvSpPr>
          <p:nvPr>
            <p:ph idx="1"/>
          </p:nvPr>
        </p:nvSpPr>
        <p:spPr>
          <a:xfrm>
            <a:off x="685801" y="1869601"/>
            <a:ext cx="10840914" cy="3921600"/>
          </a:xfrm>
        </p:spPr>
        <p:txBody>
          <a:bodyPr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A9746C-6F2B-4CCC-8C45-3C80127C0CA0}" type="datetime1">
              <a:rPr lang="en-US" smtClean="0"/>
              <a:t>9/26/2018</a:t>
            </a:fld>
            <a:endParaRPr lang="en-US" dirty="0"/>
          </a:p>
        </p:txBody>
      </p:sp>
      <p:sp>
        <p:nvSpPr>
          <p:cNvPr id="5" name="Footer Placeholder 4"/>
          <p:cNvSpPr>
            <a:spLocks noGrp="1"/>
          </p:cNvSpPr>
          <p:nvPr>
            <p:ph type="ftr" sz="quarter" idx="11"/>
          </p:nvPr>
        </p:nvSpPr>
        <p:spPr/>
        <p:txBody>
          <a:bodyPr/>
          <a:lstStyle/>
          <a:p>
            <a:r>
              <a:rPr lang="en-ZA" dirty="0"/>
              <a:t>Add a Footer</a:t>
            </a:r>
            <a:endParaRPr lang="en-US" dirty="0"/>
          </a:p>
        </p:txBody>
      </p:sp>
      <p:sp>
        <p:nvSpPr>
          <p:cNvPr id="6" name="Slide Number Placeholder 5"/>
          <p:cNvSpPr>
            <a:spLocks noGrp="1"/>
          </p:cNvSpPr>
          <p:nvPr>
            <p:ph type="sldNum" sz="quarter" idx="12"/>
          </p:nvPr>
        </p:nvSpPr>
        <p:spPr/>
        <p:txBody>
          <a:bodyPr/>
          <a:lstStyle/>
          <a:p>
            <a:fld id="{5D99DD2A-B520-4620-9B43-64B657BA2D42}" type="slidenum">
              <a:rPr lang="en-US" smtClean="0"/>
              <a:t>‹#›</a:t>
            </a:fld>
            <a:endParaRPr lang="en-US" dirty="0"/>
          </a:p>
        </p:txBody>
      </p:sp>
      <p:cxnSp>
        <p:nvCxnSpPr>
          <p:cNvPr id="8" name="Straight Connector 7">
            <a:extLst>
              <a:ext uri="{FF2B5EF4-FFF2-40B4-BE49-F238E27FC236}">
                <a16:creationId xmlns="" xmlns:a16="http://schemas.microsoft.com/office/drawing/2014/main" id="{328F7C25-BFB6-430F-87B6-7D0D2C7493D6}"/>
              </a:ext>
              <a:ext uri="{C183D7F6-B498-43B3-948B-1728B52AA6E4}">
                <adec:decorative xmlns="" xmlns:adec="http://schemas.microsoft.com/office/drawing/2017/decorative" val="1"/>
              </a:ext>
            </a:extLst>
          </p:cNvPr>
          <p:cNvCxnSpPr>
            <a:cxnSpLocks/>
          </p:cNvCxnSpPr>
          <p:nvPr userDrawn="1"/>
        </p:nvCxnSpPr>
        <p:spPr>
          <a:xfrm rot="16200000">
            <a:off x="-185517" y="122343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10262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hasCustomPrompt="1"/>
          </p:nvPr>
        </p:nvSpPr>
        <p:spPr>
          <a:xfrm>
            <a:off x="685801" y="609601"/>
            <a:ext cx="10840913" cy="3124199"/>
          </a:xfrm>
        </p:spPr>
        <p:txBody>
          <a:bodyPr anchor="ctr">
            <a:normAutofit/>
          </a:bodyPr>
          <a:lstStyle>
            <a:lvl1pPr algn="l">
              <a:defRPr sz="3000" b="0" cap="none"/>
            </a:lvl1pPr>
          </a:lstStyle>
          <a:p>
            <a:r>
              <a:rPr lang="en-US" dirty="0"/>
              <a:t>CLICK TO EDIT MASTER TITLE STYLE</a:t>
            </a:r>
          </a:p>
        </p:txBody>
      </p:sp>
      <p:sp>
        <p:nvSpPr>
          <p:cNvPr id="3" name="Text Placeholder 2"/>
          <p:cNvSpPr>
            <a:spLocks noGrp="1"/>
          </p:cNvSpPr>
          <p:nvPr>
            <p:ph type="body" idx="1"/>
          </p:nvPr>
        </p:nvSpPr>
        <p:spPr>
          <a:xfrm>
            <a:off x="685800" y="3733800"/>
            <a:ext cx="10840914" cy="2057400"/>
          </a:xfrm>
        </p:spPr>
        <p:txBody>
          <a:bodyPr anchor="ctr">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D510B4B-5E58-406D-B1CB-AC307B37A6B5}" type="datetime1">
              <a:rPr lang="en-US" smtClean="0"/>
              <a:t>9/26/2018</a:t>
            </a:fld>
            <a:endParaRPr lang="en-US" dirty="0"/>
          </a:p>
        </p:txBody>
      </p:sp>
      <p:sp>
        <p:nvSpPr>
          <p:cNvPr id="5" name="Footer Placeholder 4"/>
          <p:cNvSpPr>
            <a:spLocks noGrp="1"/>
          </p:cNvSpPr>
          <p:nvPr>
            <p:ph type="ftr" sz="quarter" idx="11"/>
          </p:nvPr>
        </p:nvSpPr>
        <p:spPr/>
        <p:txBody>
          <a:bodyPr/>
          <a:lstStyle/>
          <a:p>
            <a:r>
              <a:rPr lang="en-ZA" dirty="0"/>
              <a:t>Add a Footer</a:t>
            </a:r>
            <a:endParaRPr lang="en-US" dirty="0"/>
          </a:p>
        </p:txBody>
      </p:sp>
      <p:sp>
        <p:nvSpPr>
          <p:cNvPr id="6" name="Slide Number Placeholder 5"/>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383326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35325D2-88CB-41AC-AA75-296B8B7C2944}" type="datetime1">
              <a:rPr lang="en-US" smtClean="0"/>
              <a:t>9/26/2018</a:t>
            </a:fld>
            <a:endParaRPr lang="en-US" dirty="0"/>
          </a:p>
        </p:txBody>
      </p:sp>
      <p:sp>
        <p:nvSpPr>
          <p:cNvPr id="4" name="Footer Placeholder 3"/>
          <p:cNvSpPr>
            <a:spLocks noGrp="1"/>
          </p:cNvSpPr>
          <p:nvPr>
            <p:ph type="ftr" sz="quarter" idx="11"/>
          </p:nvPr>
        </p:nvSpPr>
        <p:spPr/>
        <p:txBody>
          <a:bodyPr/>
          <a:lstStyle/>
          <a:p>
            <a:r>
              <a:rPr lang="en-ZA" dirty="0"/>
              <a:t>Add a Footer</a:t>
            </a:r>
            <a:endParaRPr lang="en-US" dirty="0"/>
          </a:p>
        </p:txBody>
      </p:sp>
      <p:sp>
        <p:nvSpPr>
          <p:cNvPr id="5" name="Slide Number Placeholder 4"/>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1510649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3C2F5C1-BF93-43BB-8327-8C14AF7D47C5}" type="datetime1">
              <a:rPr lang="en-US" smtClean="0"/>
              <a:t>9/26/2018</a:t>
            </a:fld>
            <a:endParaRPr lang="en-US" dirty="0"/>
          </a:p>
        </p:txBody>
      </p:sp>
      <p:sp>
        <p:nvSpPr>
          <p:cNvPr id="3" name="Footer Placeholder 2"/>
          <p:cNvSpPr>
            <a:spLocks noGrp="1"/>
          </p:cNvSpPr>
          <p:nvPr>
            <p:ph type="ftr" sz="quarter" idx="11"/>
          </p:nvPr>
        </p:nvSpPr>
        <p:spPr/>
        <p:txBody>
          <a:bodyPr/>
          <a:lstStyle/>
          <a:p>
            <a:r>
              <a:rPr lang="en-ZA" dirty="0"/>
              <a:t>Add a Footer</a:t>
            </a:r>
            <a:endParaRPr lang="en-US" dirty="0"/>
          </a:p>
        </p:txBody>
      </p:sp>
      <p:sp>
        <p:nvSpPr>
          <p:cNvPr id="4" name="Slide Number Placeholder 3"/>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2453706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5" y="1786"/>
            <a:ext cx="12188825" cy="6856214"/>
          </a:xfrm>
          <a:prstGeom prst="rect">
            <a:avLst/>
          </a:prstGeom>
        </p:spPr>
      </p:pic>
      <p:sp>
        <p:nvSpPr>
          <p:cNvPr id="2" name="Title 1"/>
          <p:cNvSpPr>
            <a:spLocks noGrp="1"/>
          </p:cNvSpPr>
          <p:nvPr>
            <p:ph type="ctrTitle"/>
          </p:nvPr>
        </p:nvSpPr>
        <p:spPr>
          <a:xfrm>
            <a:off x="2476500" y="2716272"/>
            <a:ext cx="8683625"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476500" y="5137736"/>
            <a:ext cx="8683625" cy="732840"/>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70738D94-E73B-4020-84E0-4BC0E68B1950}" type="datetime1">
              <a:rPr lang="en-US" smtClean="0"/>
              <a:t>9/26/2018</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r>
              <a:rPr lang="en-ZA" dirty="0"/>
              <a:t>Add a Footer</a:t>
            </a:r>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406293711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552450" y="1874308"/>
            <a:ext cx="3814235" cy="1260000"/>
          </a:xfrm>
        </p:spPr>
        <p:txBody>
          <a:bodyPr anchor="ctr" anchorCtr="0">
            <a:noAutofit/>
          </a:bodyPr>
          <a:lstStyle>
            <a:lvl1pPr algn="r">
              <a:defRPr sz="3000" b="0"/>
            </a:lvl1pPr>
          </a:lstStyle>
          <a:p>
            <a:r>
              <a:rPr lang="en-US" smtClean="0"/>
              <a:t>Click to edit Master title style</a:t>
            </a:r>
            <a:endParaRPr lang="en-US" dirty="0"/>
          </a:p>
        </p:txBody>
      </p:sp>
      <p:sp>
        <p:nvSpPr>
          <p:cNvPr id="3" name="Content Placeholder 2"/>
          <p:cNvSpPr>
            <a:spLocks noGrp="1"/>
          </p:cNvSpPr>
          <p:nvPr>
            <p:ph idx="1"/>
          </p:nvPr>
        </p:nvSpPr>
        <p:spPr>
          <a:xfrm>
            <a:off x="4648200" y="0"/>
            <a:ext cx="7543800" cy="6856214"/>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52450" y="3134308"/>
            <a:ext cx="3814235" cy="2016600"/>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024D22-2A61-4549-9F2E-3D774E0898B0}" type="datetime1">
              <a:rPr lang="en-US" smtClean="0"/>
              <a:t>9/26/2018</a:t>
            </a:fld>
            <a:endParaRPr lang="en-US" dirty="0"/>
          </a:p>
        </p:txBody>
      </p:sp>
      <p:sp>
        <p:nvSpPr>
          <p:cNvPr id="6" name="Footer Placeholder 5"/>
          <p:cNvSpPr>
            <a:spLocks noGrp="1"/>
          </p:cNvSpPr>
          <p:nvPr>
            <p:ph type="ftr" sz="quarter" idx="11"/>
          </p:nvPr>
        </p:nvSpPr>
        <p:spPr/>
        <p:txBody>
          <a:bodyPr/>
          <a:lstStyle/>
          <a:p>
            <a:r>
              <a:rPr lang="en-ZA" dirty="0"/>
              <a:t>Add a Footer</a:t>
            </a:r>
            <a:endParaRPr lang="en-US" dirty="0"/>
          </a:p>
        </p:txBody>
      </p:sp>
      <p:sp>
        <p:nvSpPr>
          <p:cNvPr id="7" name="Slide Number Placeholder 6"/>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2006338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Description and Conent">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840914" cy="1260000"/>
          </a:xfrm>
        </p:spPr>
        <p:txBody>
          <a:bodyPr anchor="ctr" anchorCtr="0">
            <a:normAutofit/>
          </a:bodyPr>
          <a:lstStyle>
            <a:lvl1pPr>
              <a:defRPr sz="3000"/>
            </a:lvl1pPr>
          </a:lstStyle>
          <a:p>
            <a:r>
              <a:rPr lang="en-US" smtClean="0"/>
              <a:t>Click to edit Master title style</a:t>
            </a:r>
            <a:endParaRPr lang="en-US" dirty="0"/>
          </a:p>
        </p:txBody>
      </p:sp>
      <p:sp>
        <p:nvSpPr>
          <p:cNvPr id="3" name="Text Placeholder 2"/>
          <p:cNvSpPr>
            <a:spLocks noGrp="1"/>
          </p:cNvSpPr>
          <p:nvPr>
            <p:ph type="body" idx="1"/>
          </p:nvPr>
        </p:nvSpPr>
        <p:spPr>
          <a:xfrm>
            <a:off x="685799" y="1881824"/>
            <a:ext cx="10840914" cy="1032826"/>
          </a:xfrm>
        </p:spPr>
        <p:txBody>
          <a:bodyPr anchor="t" anchorCtr="0">
            <a:no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F66542D8-6693-49A1-88C8-776D19B2F495}" type="datetime1">
              <a:rPr lang="en-US" smtClean="0"/>
              <a:t>9/26/2018</a:t>
            </a:fld>
            <a:endParaRPr lang="en-US" dirty="0"/>
          </a:p>
        </p:txBody>
      </p:sp>
      <p:sp>
        <p:nvSpPr>
          <p:cNvPr id="8" name="Footer Placeholder 7"/>
          <p:cNvSpPr>
            <a:spLocks noGrp="1"/>
          </p:cNvSpPr>
          <p:nvPr>
            <p:ph type="ftr" sz="quarter" idx="11"/>
          </p:nvPr>
        </p:nvSpPr>
        <p:spPr/>
        <p:txBody>
          <a:bodyPr/>
          <a:lstStyle/>
          <a:p>
            <a:r>
              <a:rPr lang="en-ZA" dirty="0"/>
              <a:t>Add a Footer</a:t>
            </a:r>
            <a:endParaRPr lang="en-US" dirty="0"/>
          </a:p>
        </p:txBody>
      </p:sp>
      <p:sp>
        <p:nvSpPr>
          <p:cNvPr id="6" name="Text Placeholder 5">
            <a:extLst>
              <a:ext uri="{FF2B5EF4-FFF2-40B4-BE49-F238E27FC236}">
                <a16:creationId xmlns="" xmlns:a16="http://schemas.microsoft.com/office/drawing/2014/main" id="{B47DAE59-9D63-4159-8F3E-560C31F19A89}"/>
              </a:ext>
            </a:extLst>
          </p:cNvPr>
          <p:cNvSpPr>
            <a:spLocks noGrp="1"/>
          </p:cNvSpPr>
          <p:nvPr>
            <p:ph type="body" sz="quarter" idx="14"/>
          </p:nvPr>
        </p:nvSpPr>
        <p:spPr>
          <a:xfrm>
            <a:off x="1216192"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sp>
        <p:nvSpPr>
          <p:cNvPr id="9" name="Slide Number Placeholder 8"/>
          <p:cNvSpPr>
            <a:spLocks noGrp="1"/>
          </p:cNvSpPr>
          <p:nvPr>
            <p:ph type="sldNum" sz="quarter" idx="12"/>
          </p:nvPr>
        </p:nvSpPr>
        <p:spPr/>
        <p:txBody>
          <a:bodyPr/>
          <a:lstStyle/>
          <a:p>
            <a:fld id="{5D99DD2A-B520-4620-9B43-64B657BA2D42}" type="slidenum">
              <a:rPr lang="en-US" smtClean="0"/>
              <a:t>‹#›</a:t>
            </a:fld>
            <a:endParaRPr lang="en-US" dirty="0"/>
          </a:p>
        </p:txBody>
      </p:sp>
      <p:sp>
        <p:nvSpPr>
          <p:cNvPr id="12" name="Text Placeholder 2">
            <a:extLst>
              <a:ext uri="{FF2B5EF4-FFF2-40B4-BE49-F238E27FC236}">
                <a16:creationId xmlns="" xmlns:a16="http://schemas.microsoft.com/office/drawing/2014/main" id="{4249143D-80A5-4E4C-BBFD-F253500CE226}"/>
              </a:ext>
            </a:extLst>
          </p:cNvPr>
          <p:cNvSpPr>
            <a:spLocks noGrp="1"/>
          </p:cNvSpPr>
          <p:nvPr>
            <p:ph type="body" idx="13"/>
          </p:nvPr>
        </p:nvSpPr>
        <p:spPr>
          <a:xfrm>
            <a:off x="685799" y="2914650"/>
            <a:ext cx="10840914" cy="502126"/>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5">
            <a:extLst>
              <a:ext uri="{FF2B5EF4-FFF2-40B4-BE49-F238E27FC236}">
                <a16:creationId xmlns="" xmlns:a16="http://schemas.microsoft.com/office/drawing/2014/main" id="{B06123F0-984B-4EF8-9945-3621C401B7AD}"/>
              </a:ext>
            </a:extLst>
          </p:cNvPr>
          <p:cNvSpPr>
            <a:spLocks noGrp="1"/>
          </p:cNvSpPr>
          <p:nvPr>
            <p:ph type="body" sz="quarter" idx="17"/>
          </p:nvPr>
        </p:nvSpPr>
        <p:spPr>
          <a:xfrm>
            <a:off x="7465366"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sp>
        <p:nvSpPr>
          <p:cNvPr id="21" name="Text Placeholder 5">
            <a:extLst>
              <a:ext uri="{FF2B5EF4-FFF2-40B4-BE49-F238E27FC236}">
                <a16:creationId xmlns="" xmlns:a16="http://schemas.microsoft.com/office/drawing/2014/main" id="{A669C074-A9BE-4B07-ACEE-3B34AAC8B9E7}"/>
              </a:ext>
            </a:extLst>
          </p:cNvPr>
          <p:cNvSpPr>
            <a:spLocks noGrp="1"/>
          </p:cNvSpPr>
          <p:nvPr>
            <p:ph type="body" sz="quarter" idx="18"/>
          </p:nvPr>
        </p:nvSpPr>
        <p:spPr>
          <a:xfrm>
            <a:off x="9548424"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sp>
        <p:nvSpPr>
          <p:cNvPr id="19" name="Text Placeholder 5">
            <a:extLst>
              <a:ext uri="{FF2B5EF4-FFF2-40B4-BE49-F238E27FC236}">
                <a16:creationId xmlns="" xmlns:a16="http://schemas.microsoft.com/office/drawing/2014/main" id="{84A40D78-D6DD-41A7-A132-9D48DF8649A9}"/>
              </a:ext>
            </a:extLst>
          </p:cNvPr>
          <p:cNvSpPr>
            <a:spLocks noGrp="1"/>
          </p:cNvSpPr>
          <p:nvPr>
            <p:ph type="body" sz="quarter" idx="16"/>
          </p:nvPr>
        </p:nvSpPr>
        <p:spPr>
          <a:xfrm>
            <a:off x="5382308"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sp>
        <p:nvSpPr>
          <p:cNvPr id="18" name="Text Placeholder 5">
            <a:extLst>
              <a:ext uri="{FF2B5EF4-FFF2-40B4-BE49-F238E27FC236}">
                <a16:creationId xmlns="" xmlns:a16="http://schemas.microsoft.com/office/drawing/2014/main" id="{4A9CFAA7-850F-4C92-A9BE-56452E5CA04D}"/>
              </a:ext>
            </a:extLst>
          </p:cNvPr>
          <p:cNvSpPr>
            <a:spLocks noGrp="1"/>
          </p:cNvSpPr>
          <p:nvPr>
            <p:ph type="body" sz="quarter" idx="15"/>
          </p:nvPr>
        </p:nvSpPr>
        <p:spPr>
          <a:xfrm>
            <a:off x="3299250"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cxnSp>
        <p:nvCxnSpPr>
          <p:cNvPr id="14" name="Straight Connector 13">
            <a:extLst>
              <a:ext uri="{FF2B5EF4-FFF2-40B4-BE49-F238E27FC236}">
                <a16:creationId xmlns="" xmlns:a16="http://schemas.microsoft.com/office/drawing/2014/main" id="{CC5A0CF1-9FE7-4149-97DC-5221639144C8}"/>
              </a:ext>
              <a:ext uri="{C183D7F6-B498-43B3-948B-1728B52AA6E4}">
                <adec:decorative xmlns="" xmlns:adec="http://schemas.microsoft.com/office/drawing/2017/decorative" val="1"/>
              </a:ext>
            </a:extLst>
          </p:cNvPr>
          <p:cNvCxnSpPr>
            <a:cxnSpLocks/>
          </p:cNvCxnSpPr>
          <p:nvPr userDrawn="1"/>
        </p:nvCxnSpPr>
        <p:spPr>
          <a:xfrm rot="16200000">
            <a:off x="-185517" y="124248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93639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1457326" y="995967"/>
            <a:ext cx="6238874" cy="1260000"/>
          </a:xfrm>
        </p:spPr>
        <p:txBody>
          <a:bodyPr anchor="ctr" anchorCtr="0">
            <a:noAutofit/>
          </a:bodyPr>
          <a:lstStyle>
            <a:lvl1pPr algn="r">
              <a:defRPr sz="30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bwMode="blackGray">
          <a:xfrm>
            <a:off x="8014200" y="995968"/>
            <a:ext cx="3492000" cy="4866064"/>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085849" y="2255967"/>
            <a:ext cx="6610351" cy="3476618"/>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2C9F872-6278-4D3C-8A4F-B61ADA2C4CA5}" type="datetime1">
              <a:rPr lang="en-US" smtClean="0"/>
              <a:t>9/26/2018</a:t>
            </a:fld>
            <a:endParaRPr lang="en-US" dirty="0"/>
          </a:p>
        </p:txBody>
      </p:sp>
      <p:sp>
        <p:nvSpPr>
          <p:cNvPr id="6" name="Footer Placeholder 5"/>
          <p:cNvSpPr>
            <a:spLocks noGrp="1"/>
          </p:cNvSpPr>
          <p:nvPr>
            <p:ph type="ftr" sz="quarter" idx="11"/>
          </p:nvPr>
        </p:nvSpPr>
        <p:spPr/>
        <p:txBody>
          <a:bodyPr/>
          <a:lstStyle/>
          <a:p>
            <a:r>
              <a:rPr lang="en-ZA" dirty="0"/>
              <a:t>Add a Footer</a:t>
            </a:r>
            <a:endParaRPr lang="en-US" dirty="0"/>
          </a:p>
        </p:txBody>
      </p:sp>
      <p:sp>
        <p:nvSpPr>
          <p:cNvPr id="7" name="Slide Number Placeholder 6"/>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3969382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Righ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6657974" y="995968"/>
            <a:ext cx="4848225" cy="1260000"/>
          </a:xfrm>
        </p:spPr>
        <p:txBody>
          <a:bodyPr anchor="ctr" anchorCtr="0">
            <a:normAutofit/>
          </a:bodyPr>
          <a:lstStyle>
            <a:lvl1pPr algn="l">
              <a:defRPr sz="30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bwMode="blackGray">
          <a:xfrm>
            <a:off x="727574" y="914400"/>
            <a:ext cx="5749425" cy="4818185"/>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6657974" y="2255968"/>
            <a:ext cx="4848225" cy="3476617"/>
          </a:xfrm>
        </p:spPr>
        <p:txBody>
          <a:bodyPr anchor="t">
            <a:normAutofit/>
          </a:bodyPr>
          <a:lstStyle>
            <a:lvl1pPr marL="0" indent="0" algn="l">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74A9629-8B91-41DA-B2FF-FCC1A8CD5E4F}" type="datetime1">
              <a:rPr lang="en-US" smtClean="0"/>
              <a:t>9/26/2018</a:t>
            </a:fld>
            <a:endParaRPr lang="en-US" dirty="0"/>
          </a:p>
        </p:txBody>
      </p:sp>
      <p:sp>
        <p:nvSpPr>
          <p:cNvPr id="6" name="Footer Placeholder 5"/>
          <p:cNvSpPr>
            <a:spLocks noGrp="1"/>
          </p:cNvSpPr>
          <p:nvPr>
            <p:ph type="ftr" sz="quarter" idx="11"/>
          </p:nvPr>
        </p:nvSpPr>
        <p:spPr/>
        <p:txBody>
          <a:bodyPr/>
          <a:lstStyle/>
          <a:p>
            <a:r>
              <a:rPr lang="en-ZA" dirty="0"/>
              <a:t>Add a Footer</a:t>
            </a:r>
            <a:endParaRPr lang="en-US" dirty="0"/>
          </a:p>
        </p:txBody>
      </p:sp>
      <p:sp>
        <p:nvSpPr>
          <p:cNvPr id="7" name="Slide Number Placeholder 6"/>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38329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bwMode="white">
          <a:xfrm>
            <a:off x="10571243"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bwMode="white">
          <a:xfrm>
            <a:off x="100262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hasCustomPrompt="1"/>
          </p:nvPr>
        </p:nvSpPr>
        <p:spPr>
          <a:xfrm>
            <a:off x="1320801" y="609601"/>
            <a:ext cx="9550399" cy="2743199"/>
          </a:xfrm>
        </p:spPr>
        <p:txBody>
          <a:bodyPr anchor="ctr">
            <a:normAutofit/>
          </a:bodyPr>
          <a:lstStyle>
            <a:lvl1pPr algn="ctr">
              <a:defRPr sz="3000" b="0" i="1"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426408" y="3352800"/>
            <a:ext cx="9339184" cy="381000"/>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7" name="Rectangle: Rounded Corners 6">
            <a:extLst>
              <a:ext uri="{FF2B5EF4-FFF2-40B4-BE49-F238E27FC236}">
                <a16:creationId xmlns="" xmlns:a16="http://schemas.microsoft.com/office/drawing/2014/main" id="{1AD7857E-8E0E-4AC1-ABDC-E42462C788DE}"/>
              </a:ext>
            </a:extLst>
          </p:cNvPr>
          <p:cNvSpPr/>
          <p:nvPr userDrawn="1"/>
        </p:nvSpPr>
        <p:spPr>
          <a:xfrm>
            <a:off x="1750844" y="3962401"/>
            <a:ext cx="8690313" cy="1908173"/>
          </a:xfrm>
          <a:prstGeom prst="roundRect">
            <a:avLst>
              <a:gd name="adj" fmla="val 6552"/>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idx="1"/>
          </p:nvPr>
        </p:nvSpPr>
        <p:spPr>
          <a:xfrm>
            <a:off x="1857375" y="4021138"/>
            <a:ext cx="8486775" cy="1760537"/>
          </a:xfrm>
        </p:spPr>
        <p:txBody>
          <a:bodyPr anchor="ctr">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73B0F3A-F56D-4461-9109-B4505A08DC11}" type="datetime1">
              <a:rPr lang="en-US" smtClean="0"/>
              <a:t>9/26/2018</a:t>
            </a:fld>
            <a:endParaRPr lang="en-US" dirty="0"/>
          </a:p>
        </p:txBody>
      </p:sp>
      <p:sp>
        <p:nvSpPr>
          <p:cNvPr id="5" name="Footer Placeholder 4"/>
          <p:cNvSpPr>
            <a:spLocks noGrp="1"/>
          </p:cNvSpPr>
          <p:nvPr>
            <p:ph type="ftr" sz="quarter" idx="11"/>
          </p:nvPr>
        </p:nvSpPr>
        <p:spPr/>
        <p:txBody>
          <a:bodyPr/>
          <a:lstStyle/>
          <a:p>
            <a:r>
              <a:rPr lang="en-US" dirty="0" smtClean="0"/>
              <a:t>Add a Footer</a:t>
            </a:r>
            <a:endParaRPr lang="en-US" dirty="0"/>
          </a:p>
        </p:txBody>
      </p:sp>
      <p:sp>
        <p:nvSpPr>
          <p:cNvPr id="6" name="Slide Number Placeholder 5"/>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1153409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599"/>
            <a:ext cx="10840914" cy="1260000"/>
          </a:xfrm>
        </p:spPr>
        <p:txBody>
          <a:bodyPr>
            <a:normAutofit/>
          </a:bodyPr>
          <a:lstStyle>
            <a:lvl1pPr>
              <a:defRPr sz="3000"/>
            </a:lvl1pPr>
          </a:lstStyle>
          <a:p>
            <a:r>
              <a:rPr lang="en-US" smtClean="0"/>
              <a:t>Click to edit Master title style</a:t>
            </a:r>
            <a:endParaRPr lang="en-US" dirty="0"/>
          </a:p>
        </p:txBody>
      </p:sp>
      <p:sp>
        <p:nvSpPr>
          <p:cNvPr id="3" name="Text Placeholder 2"/>
          <p:cNvSpPr>
            <a:spLocks noGrp="1"/>
          </p:cNvSpPr>
          <p:nvPr>
            <p:ph type="body" idx="1"/>
          </p:nvPr>
        </p:nvSpPr>
        <p:spPr>
          <a:xfrm>
            <a:off x="685799" y="1869599"/>
            <a:ext cx="5202071"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2870201"/>
            <a:ext cx="5202071" cy="2916000"/>
          </a:xfrm>
          <a:prstGeom prst="roundRect">
            <a:avLst>
              <a:gd name="adj" fmla="val 2496"/>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98270" y="1869599"/>
            <a:ext cx="5228444"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98270" y="2870201"/>
            <a:ext cx="5202071" cy="2916000"/>
          </a:xfrm>
          <a:prstGeom prst="roundRect">
            <a:avLst>
              <a:gd name="adj" fmla="val 2798"/>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286E9C6-0082-4301-A9DB-02E1794F9AD9}" type="datetime1">
              <a:rPr lang="en-US" smtClean="0"/>
              <a:t>9/26/2018</a:t>
            </a:fld>
            <a:endParaRPr lang="en-US" dirty="0"/>
          </a:p>
        </p:txBody>
      </p:sp>
      <p:sp>
        <p:nvSpPr>
          <p:cNvPr id="8" name="Footer Placeholder 7"/>
          <p:cNvSpPr>
            <a:spLocks noGrp="1"/>
          </p:cNvSpPr>
          <p:nvPr>
            <p:ph type="ftr" sz="quarter" idx="11"/>
          </p:nvPr>
        </p:nvSpPr>
        <p:spPr/>
        <p:txBody>
          <a:bodyPr/>
          <a:lstStyle/>
          <a:p>
            <a:r>
              <a:rPr lang="en-ZA" dirty="0"/>
              <a:t>Add a Footer</a:t>
            </a:r>
            <a:endParaRPr lang="en-US" dirty="0"/>
          </a:p>
        </p:txBody>
      </p:sp>
      <p:sp>
        <p:nvSpPr>
          <p:cNvPr id="9" name="Slide Number Placeholder 8"/>
          <p:cNvSpPr>
            <a:spLocks noGrp="1"/>
          </p:cNvSpPr>
          <p:nvPr>
            <p:ph type="sldNum" sz="quarter" idx="12"/>
          </p:nvPr>
        </p:nvSpPr>
        <p:spPr/>
        <p:txBody>
          <a:bodyPr/>
          <a:lstStyle/>
          <a:p>
            <a:fld id="{5D99DD2A-B520-4620-9B43-64B657BA2D42}" type="slidenum">
              <a:rPr lang="en-US" smtClean="0"/>
              <a:t>‹#›</a:t>
            </a:fld>
            <a:endParaRPr lang="en-US" dirty="0"/>
          </a:p>
        </p:txBody>
      </p:sp>
      <p:cxnSp>
        <p:nvCxnSpPr>
          <p:cNvPr id="12" name="Straight Connector 11">
            <a:extLst>
              <a:ext uri="{FF2B5EF4-FFF2-40B4-BE49-F238E27FC236}">
                <a16:creationId xmlns="" xmlns:a16="http://schemas.microsoft.com/office/drawing/2014/main" id="{8031B0A9-3E16-4C5B-A6CE-045BCB91A008}"/>
              </a:ext>
              <a:ext uri="{C183D7F6-B498-43B3-948B-1728B52AA6E4}">
                <adec:decorative xmlns="" xmlns:adec="http://schemas.microsoft.com/office/drawing/2017/decorative" val="1"/>
              </a:ext>
            </a:extLst>
          </p:cNvPr>
          <p:cNvCxnSpPr>
            <a:cxnSpLocks/>
          </p:cNvCxnSpPr>
          <p:nvPr userDrawn="1"/>
        </p:nvCxnSpPr>
        <p:spPr>
          <a:xfrm flipV="1">
            <a:off x="57150" y="93976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66961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smtClean="0"/>
              <a:t>Click to edit Master title style</a:t>
            </a:r>
            <a:endParaRPr lang="en-US" dirty="0"/>
          </a:p>
        </p:txBody>
      </p:sp>
      <p:sp>
        <p:nvSpPr>
          <p:cNvPr id="9" name="Rectangle: Rounded Corners 8">
            <a:extLst>
              <a:ext uri="{FF2B5EF4-FFF2-40B4-BE49-F238E27FC236}">
                <a16:creationId xmlns="" xmlns:a16="http://schemas.microsoft.com/office/drawing/2014/main" id="{E44449DE-635B-4B23-9B8B-C95A5B8764DB}"/>
              </a:ext>
            </a:extLst>
          </p:cNvPr>
          <p:cNvSpPr/>
          <p:nvPr userDrawn="1"/>
        </p:nvSpPr>
        <p:spPr>
          <a:xfrm>
            <a:off x="663356" y="1790228"/>
            <a:ext cx="10863358" cy="4080348"/>
          </a:xfrm>
          <a:prstGeom prst="roundRect">
            <a:avLst>
              <a:gd name="adj" fmla="val 2634"/>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sz="half" idx="1"/>
          </p:nvPr>
        </p:nvSpPr>
        <p:spPr>
          <a:xfrm>
            <a:off x="685802" y="1869600"/>
            <a:ext cx="5040000" cy="3921601"/>
          </a:xfrm>
          <a:prstGeom prst="roundRect">
            <a:avLst>
              <a:gd name="adj" fmla="val 1970"/>
            </a:avLst>
          </a:prstGeom>
          <a:ln w="28575">
            <a:noFill/>
          </a:ln>
          <a:effectLst/>
        </p:spPr>
        <p:txBody>
          <a:bodyPr anchor="t" anchorCtr="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88644" y="1869601"/>
            <a:ext cx="5040000" cy="3921600"/>
          </a:xfrm>
          <a:prstGeom prst="roundRect">
            <a:avLst>
              <a:gd name="adj" fmla="val 2211"/>
            </a:avLst>
          </a:prstGeom>
          <a:ln w="28575">
            <a:noFill/>
          </a:ln>
          <a:effectLst/>
        </p:spPr>
        <p:txBody>
          <a:bodyPr anchor="t" anchorCtr="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8174724-C1FE-45E5-BB12-0DF14E45447C}" type="datetime1">
              <a:rPr lang="en-US" smtClean="0"/>
              <a:t>9/26/2018</a:t>
            </a:fld>
            <a:endParaRPr lang="en-US" dirty="0"/>
          </a:p>
        </p:txBody>
      </p:sp>
      <p:sp>
        <p:nvSpPr>
          <p:cNvPr id="6" name="Footer Placeholder 5"/>
          <p:cNvSpPr>
            <a:spLocks noGrp="1"/>
          </p:cNvSpPr>
          <p:nvPr>
            <p:ph type="ftr" sz="quarter" idx="11"/>
          </p:nvPr>
        </p:nvSpPr>
        <p:spPr/>
        <p:txBody>
          <a:bodyPr/>
          <a:lstStyle/>
          <a:p>
            <a:r>
              <a:rPr lang="en-ZA" dirty="0"/>
              <a:t>Add a Footer</a:t>
            </a:r>
            <a:endParaRPr lang="en-US" dirty="0"/>
          </a:p>
        </p:txBody>
      </p:sp>
      <p:sp>
        <p:nvSpPr>
          <p:cNvPr id="7" name="Slide Number Placeholder 6"/>
          <p:cNvSpPr>
            <a:spLocks noGrp="1"/>
          </p:cNvSpPr>
          <p:nvPr>
            <p:ph type="sldNum" sz="quarter" idx="12"/>
          </p:nvPr>
        </p:nvSpPr>
        <p:spPr/>
        <p:txBody>
          <a:bodyPr/>
          <a:lstStyle/>
          <a:p>
            <a:fld id="{5D99DD2A-B520-4620-9B43-64B657BA2D42}" type="slidenum">
              <a:rPr lang="en-US" smtClean="0"/>
              <a:t>‹#›</a:t>
            </a:fld>
            <a:endParaRPr lang="en-US" dirty="0"/>
          </a:p>
        </p:txBody>
      </p:sp>
      <p:cxnSp>
        <p:nvCxnSpPr>
          <p:cNvPr id="10" name="Straight Connector 9">
            <a:extLst>
              <a:ext uri="{FF2B5EF4-FFF2-40B4-BE49-F238E27FC236}">
                <a16:creationId xmlns="" xmlns:a16="http://schemas.microsoft.com/office/drawing/2014/main" id="{E8539E0A-8009-4A6E-A7A1-5AEFA52206C3}"/>
              </a:ext>
              <a:ext uri="{C183D7F6-B498-43B3-948B-1728B52AA6E4}">
                <adec:decorative xmlns="" xmlns:adec="http://schemas.microsoft.com/office/drawing/2017/decorative" val="1"/>
              </a:ext>
            </a:extLst>
          </p:cNvPr>
          <p:cNvCxnSpPr>
            <a:cxnSpLocks/>
          </p:cNvCxnSpPr>
          <p:nvPr userDrawn="1"/>
        </p:nvCxnSpPr>
        <p:spPr>
          <a:xfrm flipV="1">
            <a:off x="57150" y="99691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62352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85801" y="609600"/>
            <a:ext cx="10840914"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bwMode="white">
          <a:xfrm>
            <a:off x="685801" y="2142067"/>
            <a:ext cx="10840914"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C930D86-B4FF-4BCE-A47C-F914DC195A4C}" type="datetime1">
              <a:rPr lang="en-US" smtClean="0"/>
              <a:t>9/26/2018</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ZA" dirty="0"/>
              <a:t>Add a Footer</a:t>
            </a:r>
            <a:endParaRPr lang="en-US" dirty="0"/>
          </a:p>
        </p:txBody>
      </p:sp>
      <p:sp>
        <p:nvSpPr>
          <p:cNvPr id="6" name="Slide Number Placeholder 5"/>
          <p:cNvSpPr>
            <a:spLocks noGrp="1"/>
          </p:cNvSpPr>
          <p:nvPr>
            <p:ph type="sldNum" sz="quarter" idx="4"/>
          </p:nvPr>
        </p:nvSpPr>
        <p:spPr>
          <a:xfrm>
            <a:off x="10266059" y="5870575"/>
            <a:ext cx="1260655"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99DD2A-B520-4620-9B43-64B657BA2D42}" type="slidenum">
              <a:rPr lang="en-US" smtClean="0"/>
              <a:t>‹#›</a:t>
            </a:fld>
            <a:endParaRPr lang="en-US" dirty="0"/>
          </a:p>
        </p:txBody>
      </p:sp>
    </p:spTree>
    <p:extLst>
      <p:ext uri="{BB962C8B-B14F-4D97-AF65-F5344CB8AC3E}">
        <p14:creationId xmlns:p14="http://schemas.microsoft.com/office/powerpoint/2010/main" val="3009069978"/>
      </p:ext>
    </p:extLst>
  </p:cSld>
  <p:clrMap bg1="dk1" tx1="lt1" bg2="dk2" tx2="lt2" accent1="accent1" accent2="accent2" accent3="accent3" accent4="accent4" accent5="accent5" accent6="accent6" hlink="hlink" folHlink="folHlink"/>
  <p:sldLayoutIdLst>
    <p:sldLayoutId id="2147483662" r:id="rId1"/>
    <p:sldLayoutId id="2147483661" r:id="rId2"/>
    <p:sldLayoutId id="2147483668" r:id="rId3"/>
    <p:sldLayoutId id="2147483679" r:id="rId4"/>
    <p:sldLayoutId id="2147483669" r:id="rId5"/>
    <p:sldLayoutId id="2147483680" r:id="rId6"/>
    <p:sldLayoutId id="2147483672" r:id="rId7"/>
    <p:sldLayoutId id="2147483665" r:id="rId8"/>
    <p:sldLayoutId id="2147483664" r:id="rId9"/>
    <p:sldLayoutId id="2147483671" r:id="rId10"/>
    <p:sldLayoutId id="2147483666" r:id="rId11"/>
    <p:sldLayoutId id="2147483667" r:id="rId12"/>
  </p:sldLayoutIdLst>
  <p:hf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s://www.researchgate.net/publication/224585947" TargetMode="Externa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1.xml"/><Relationship Id="rId1" Type="http://schemas.openxmlformats.org/officeDocument/2006/relationships/vmlDrawing" Target="../drawings/vmlDrawing3.vml"/><Relationship Id="rId6" Type="http://schemas.openxmlformats.org/officeDocument/2006/relationships/image" Target="../media/image14.wmf"/><Relationship Id="rId5" Type="http://schemas.openxmlformats.org/officeDocument/2006/relationships/oleObject" Target="../embeddings/oleObject4.bin"/><Relationship Id="rId4" Type="http://schemas.openxmlformats.org/officeDocument/2006/relationships/image" Target="../media/image13.w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5.w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7.wmf"/><Relationship Id="rId4" Type="http://schemas.openxmlformats.org/officeDocument/2006/relationships/oleObject" Target="../embeddings/oleObject2.bin"/></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541431" y="204385"/>
            <a:ext cx="7109138" cy="1231106"/>
          </a:xfrm>
          <a:prstGeom prst="rect">
            <a:avLst/>
          </a:prstGeom>
        </p:spPr>
        <p:txBody>
          <a:bodyPr wrap="square">
            <a:spAutoFit/>
          </a:bodyPr>
          <a:lstStyle/>
          <a:p>
            <a:pPr lvl="0" algn="ctr" defTabSz="914400" eaLnBrk="0" fontAlgn="base" hangingPunct="0">
              <a:spcBef>
                <a:spcPct val="0"/>
              </a:spcBef>
              <a:spcAft>
                <a:spcPct val="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SRES’</a:t>
            </a:r>
            <a:endParaRPr lang="en-US" dirty="0"/>
          </a:p>
          <a:p>
            <a:pPr lvl="0" algn="ctr" defTabSz="914400" eaLnBrk="0" fontAlgn="base" hangingPunct="0">
              <a:spcBef>
                <a:spcPct val="0"/>
              </a:spcBef>
              <a:spcAft>
                <a:spcPct val="0"/>
              </a:spcAft>
            </a:pPr>
            <a:r>
              <a:rPr lang="en-US" sz="2400" b="1" dirty="0">
                <a:latin typeface="Times New Roman" panose="02020603050405020304" pitchFamily="18" charset="0"/>
                <a:ea typeface="Times New Roman" panose="02020603050405020304" pitchFamily="18" charset="0"/>
                <a:cs typeface="Times New Roman" panose="02020603050405020304" pitchFamily="18" charset="0"/>
              </a:rPr>
              <a:t>SANJIVANI COLLEGE OF ENGINEERING</a:t>
            </a:r>
            <a:endParaRPr lang="en-US" sz="2400" dirty="0"/>
          </a:p>
          <a:p>
            <a:pPr lvl="0" algn="ctr" defTabSz="914400" eaLnBrk="0" fontAlgn="base" hangingPunct="0">
              <a:spcBef>
                <a:spcPct val="0"/>
              </a:spcBef>
              <a:spcAft>
                <a:spcPct val="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KOPARGAON 423 603 (M.S.)</a:t>
            </a:r>
            <a:endParaRPr lang="en-US" dirty="0"/>
          </a:p>
          <a:p>
            <a:pPr lvl="0" algn="ctr" defTabSz="914400" eaLnBrk="0" fontAlgn="base" hangingPunct="0">
              <a:spcBef>
                <a:spcPct val="0"/>
              </a:spcBef>
              <a:spcAft>
                <a:spcPct val="0"/>
              </a:spcAft>
            </a:pPr>
            <a:endParaRPr lang="en-US" sz="1400" dirty="0">
              <a:latin typeface="Arial" panose="020B0604020202020204" pitchFamily="34" charset="0"/>
            </a:endParaRPr>
          </a:p>
        </p:txBody>
      </p:sp>
      <p:sp>
        <p:nvSpPr>
          <p:cNvPr id="8" name="Rectangle 7"/>
          <p:cNvSpPr/>
          <p:nvPr/>
        </p:nvSpPr>
        <p:spPr>
          <a:xfrm>
            <a:off x="1929684" y="3228862"/>
            <a:ext cx="8332631" cy="2862322"/>
          </a:xfrm>
          <a:prstGeom prst="rect">
            <a:avLst/>
          </a:prstGeom>
        </p:spPr>
        <p:txBody>
          <a:bodyPr wrap="square">
            <a:spAutoFit/>
          </a:bodyPr>
          <a:lstStyle/>
          <a:p>
            <a:pPr lvl="0" algn="ctr" defTabSz="914400" eaLnBrk="0" fontAlgn="base" hangingPunct="0">
              <a:spcBef>
                <a:spcPct val="0"/>
              </a:spcBef>
              <a:spcAft>
                <a:spcPct val="0"/>
              </a:spcAft>
              <a:tabLst>
                <a:tab pos="1828800" algn="l"/>
                <a:tab pos="2971800" algn="ctr"/>
              </a:tabLst>
            </a:pPr>
            <a:r>
              <a:rPr lang="en-US" b="1" dirty="0">
                <a:latin typeface="Times New Roman" panose="02020603050405020304" pitchFamily="18" charset="0"/>
                <a:ea typeface="Times New Roman" panose="02020603050405020304" pitchFamily="18" charset="0"/>
                <a:cs typeface="Times New Roman" panose="02020603050405020304" pitchFamily="18" charset="0"/>
              </a:rPr>
              <a:t>Department of</a:t>
            </a:r>
            <a:endParaRPr lang="en-US" dirty="0">
              <a:latin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r>
              <a:rPr lang="en-US" sz="2400" b="1" dirty="0">
                <a:latin typeface="Times New Roman" panose="02020603050405020304" pitchFamily="18" charset="0"/>
                <a:ea typeface="Times New Roman" panose="02020603050405020304" pitchFamily="18" charset="0"/>
                <a:cs typeface="Times New Roman" panose="02020603050405020304" pitchFamily="18" charset="0"/>
              </a:rPr>
              <a:t>Electronics &amp; Telecommunication Engineering</a:t>
            </a:r>
            <a:endParaRPr lang="en-US" sz="2400" dirty="0">
              <a:latin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r>
              <a:rPr lang="en-US" b="1" dirty="0" smtClean="0">
                <a:latin typeface="Times New Roman" panose="02020603050405020304" pitchFamily="18" charset="0"/>
                <a:ea typeface="Times New Roman" panose="02020603050405020304" pitchFamily="18" charset="0"/>
                <a:cs typeface="Times New Roman" panose="02020603050405020304" pitchFamily="18" charset="0"/>
              </a:rPr>
              <a:t>Academic Year: 2018-19</a:t>
            </a:r>
            <a:r>
              <a:rPr lang="en-US" b="1" dirty="0">
                <a:latin typeface="Times New Roman" panose="02020603050405020304" pitchFamily="18" charset="0"/>
                <a:ea typeface="Times New Roman" panose="02020603050405020304" pitchFamily="18" charset="0"/>
                <a:cs typeface="Times New Roman" panose="02020603050405020304" pitchFamily="18" charset="0"/>
              </a:rPr>
              <a:t>.</a:t>
            </a:r>
          </a:p>
          <a:p>
            <a:pPr lvl="0" algn="ctr" defTabSz="914400" eaLnBrk="0" fontAlgn="base" hangingPunct="0">
              <a:spcBef>
                <a:spcPct val="0"/>
              </a:spcBef>
              <a:spcAft>
                <a:spcPct val="0"/>
              </a:spcAft>
              <a:tabLst>
                <a:tab pos="1828800" algn="l"/>
                <a:tab pos="2971800" algn="ctr"/>
              </a:tabLst>
            </a:pPr>
            <a:endParaRPr lang="en-US" sz="1600" b="1" dirty="0">
              <a:latin typeface="Times New Roman" panose="02020603050405020304" pitchFamily="18" charset="0"/>
              <a:ea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r>
              <a:rPr lang="en-US" sz="4800" b="1" u="sng"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MEGA PROJECT </a:t>
            </a:r>
            <a:r>
              <a:rPr lang="en-US" sz="4800" b="1" u="sng" dirty="0" smtClean="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REVIEW</a:t>
            </a:r>
            <a:endParaRPr lang="en-US" sz="4800" b="1" u="sng"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endParaRPr lang="en-US" sz="2800" b="1" dirty="0">
              <a:solidFill>
                <a:srgbClr val="000000"/>
              </a:solidFill>
              <a:latin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r>
              <a:rPr lang="en-US" sz="2800" b="1" dirty="0">
                <a:latin typeface="Times New Roman" panose="02020603050405020304" pitchFamily="18" charset="0"/>
                <a:cs typeface="Times New Roman" panose="02020603050405020304" pitchFamily="18" charset="0"/>
              </a:rPr>
              <a:t>PROJECT GROUP NO: </a:t>
            </a:r>
            <a:r>
              <a:rPr lang="en-US" sz="2800" b="1" dirty="0" smtClean="0">
                <a:latin typeface="Times New Roman" panose="02020603050405020304" pitchFamily="18" charset="0"/>
                <a:cs typeface="Times New Roman" panose="02020603050405020304" pitchFamily="18" charset="0"/>
              </a:rPr>
              <a:t>31</a:t>
            </a:r>
            <a:endParaRPr lang="en-US" sz="2800" dirty="0">
              <a:latin typeface="Times New Roman" panose="02020603050405020304" pitchFamily="18" charset="0"/>
              <a:cs typeface="Times New Roman" panose="02020603050405020304" pitchFamily="18" charset="0"/>
            </a:endParaRPr>
          </a:p>
        </p:txBody>
      </p:sp>
      <p:sp>
        <p:nvSpPr>
          <p:cNvPr id="11" name="Slide Number Placeholder 10"/>
          <p:cNvSpPr>
            <a:spLocks noGrp="1"/>
          </p:cNvSpPr>
          <p:nvPr>
            <p:ph type="sldNum" sz="quarter" idx="12"/>
          </p:nvPr>
        </p:nvSpPr>
        <p:spPr/>
        <p:txBody>
          <a:bodyPr/>
          <a:lstStyle/>
          <a:p>
            <a:fld id="{5D99DD2A-B520-4620-9B43-64B657BA2D42}" type="slidenum">
              <a:rPr lang="en-US" sz="3200" smtClean="0"/>
              <a:t>1</a:t>
            </a:fld>
            <a:endParaRPr lang="en-US" sz="32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6886" y="1684476"/>
            <a:ext cx="1038225"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527490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412124"/>
            <a:ext cx="10840914" cy="5379077"/>
          </a:xfrm>
        </p:spPr>
        <p:txBody>
          <a:bodyPr>
            <a:normAutofit fontScale="92500" lnSpcReduction="10000"/>
          </a:bodyPr>
          <a:lstStyle/>
          <a:p>
            <a:pPr lvl="1"/>
            <a:r>
              <a:rPr lang="en-IN" sz="2400" dirty="0"/>
              <a:t>Galvanically isolated user defined multi-purpose digital input/output .</a:t>
            </a:r>
          </a:p>
          <a:p>
            <a:pPr lvl="1"/>
            <a:r>
              <a:rPr lang="en-IN" sz="2400" dirty="0"/>
              <a:t>Programmable relay (normally open).</a:t>
            </a:r>
          </a:p>
          <a:p>
            <a:pPr lvl="1"/>
            <a:r>
              <a:rPr lang="en-IN" sz="2400" dirty="0"/>
              <a:t>Galvanically isolated rs-485  communication protocol.</a:t>
            </a:r>
          </a:p>
          <a:p>
            <a:pPr lvl="1"/>
            <a:r>
              <a:rPr lang="en-IN" sz="2400" dirty="0"/>
              <a:t>CAN communication .</a:t>
            </a:r>
          </a:p>
          <a:p>
            <a:pPr lvl="1"/>
            <a:r>
              <a:rPr lang="en-IN" sz="2400" dirty="0"/>
              <a:t>PC user interface for changing the settings and data-logging.</a:t>
            </a:r>
          </a:p>
          <a:p>
            <a:pPr lvl="1"/>
            <a:r>
              <a:rPr lang="en-IN" sz="2400" dirty="0"/>
              <a:t>Hibernate </a:t>
            </a:r>
            <a:r>
              <a:rPr lang="en-IN" sz="2400" dirty="0" smtClean="0"/>
              <a:t>switch.</a:t>
            </a:r>
          </a:p>
          <a:p>
            <a:pPr marL="457200" lvl="1" indent="0">
              <a:buNone/>
            </a:pPr>
            <a:endParaRPr lang="en-IN" sz="2400" dirty="0" smtClean="0"/>
          </a:p>
          <a:p>
            <a:pPr marL="457200" lvl="1" indent="0">
              <a:buNone/>
            </a:pPr>
            <a:r>
              <a:rPr lang="en-IN" sz="2400" b="1" dirty="0" smtClean="0">
                <a:latin typeface="+mj-lt"/>
              </a:rPr>
              <a:t>2. SOLAR PANELS:</a:t>
            </a:r>
          </a:p>
          <a:p>
            <a:pPr lvl="1"/>
            <a:r>
              <a:rPr lang="en-IN" sz="2400" dirty="0"/>
              <a:t>Panasonic Module HIT - </a:t>
            </a:r>
            <a:r>
              <a:rPr lang="en-IN" sz="2400" dirty="0" smtClean="0">
                <a:latin typeface="Arial Narrow" panose="020B0606020202030204" pitchFamily="34" charset="0"/>
              </a:rPr>
              <a:t>VBHN325SA16</a:t>
            </a:r>
          </a:p>
          <a:p>
            <a:pPr lvl="1"/>
            <a:r>
              <a:rPr lang="en-IN" sz="2400" dirty="0" smtClean="0"/>
              <a:t>Efficiency – </a:t>
            </a:r>
            <a:r>
              <a:rPr lang="en-IN" sz="2400" dirty="0" smtClean="0">
                <a:latin typeface="Arial Narrow" panose="020B0606020202030204" pitchFamily="34" charset="0"/>
              </a:rPr>
              <a:t>19.7%</a:t>
            </a:r>
          </a:p>
          <a:p>
            <a:pPr lvl="1"/>
            <a:r>
              <a:rPr lang="en-IN" sz="2400" dirty="0" smtClean="0"/>
              <a:t>Temperature Independent.</a:t>
            </a:r>
          </a:p>
          <a:p>
            <a:pPr lvl="1"/>
            <a:r>
              <a:rPr lang="en-IN" sz="2400" dirty="0" smtClean="0"/>
              <a:t>Having Water Drainage.</a:t>
            </a:r>
            <a:endParaRPr lang="en-IN" sz="2400" dirty="0"/>
          </a:p>
          <a:p>
            <a:endParaRPr lang="en-IN"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10</a:t>
            </a:fld>
            <a:endParaRPr lang="en-US" sz="3200" dirty="0"/>
          </a:p>
        </p:txBody>
      </p:sp>
    </p:spTree>
    <p:extLst>
      <p:ext uri="{BB962C8B-B14F-4D97-AF65-F5344CB8AC3E}">
        <p14:creationId xmlns:p14="http://schemas.microsoft.com/office/powerpoint/2010/main" val="32616887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540913"/>
            <a:ext cx="10840914" cy="5911402"/>
          </a:xfrm>
        </p:spPr>
        <p:txBody>
          <a:bodyPr>
            <a:normAutofit lnSpcReduction="10000"/>
          </a:bodyPr>
          <a:lstStyle/>
          <a:p>
            <a:pPr marL="0" indent="0">
              <a:buNone/>
            </a:pPr>
            <a:r>
              <a:rPr lang="en-IN" sz="2400" b="1" dirty="0" smtClean="0">
                <a:latin typeface="+mj-lt"/>
              </a:rPr>
              <a:t>3. SOLAR CHARGE CONTROLLER:</a:t>
            </a:r>
          </a:p>
          <a:p>
            <a:pPr lvl="1"/>
            <a:r>
              <a:rPr lang="en-IN" sz="2200" dirty="0" smtClean="0"/>
              <a:t>NavSemi Energy IMAX</a:t>
            </a:r>
            <a:r>
              <a:rPr lang="en-IN" sz="2200" dirty="0" smtClean="0">
                <a:latin typeface="Arial Narrow" panose="020B0606020202030204" pitchFamily="34" charset="0"/>
              </a:rPr>
              <a:t>40 </a:t>
            </a:r>
            <a:r>
              <a:rPr lang="en-IN" sz="2200" dirty="0" smtClean="0"/>
              <a:t>(</a:t>
            </a:r>
            <a:r>
              <a:rPr lang="en-IN" sz="2200" dirty="0" smtClean="0">
                <a:latin typeface="Arial Narrow" panose="020B0606020202030204" pitchFamily="34" charset="0"/>
              </a:rPr>
              <a:t>48</a:t>
            </a:r>
            <a:r>
              <a:rPr lang="en-IN" sz="2200" dirty="0" smtClean="0"/>
              <a:t>v) MPPT Solar Charge Controller.</a:t>
            </a:r>
          </a:p>
          <a:p>
            <a:pPr lvl="1"/>
            <a:r>
              <a:rPr lang="en-IN" sz="2200" dirty="0"/>
              <a:t> Maximization of Solar Energy </a:t>
            </a:r>
            <a:r>
              <a:rPr lang="en-IN" sz="2200" dirty="0" smtClean="0"/>
              <a:t>Harvest.</a:t>
            </a:r>
          </a:p>
          <a:p>
            <a:pPr lvl="1"/>
            <a:r>
              <a:rPr lang="en-IN" sz="2200" dirty="0" smtClean="0"/>
              <a:t>Higher </a:t>
            </a:r>
            <a:r>
              <a:rPr lang="en-IN" sz="2200" dirty="0"/>
              <a:t>Power Conversion </a:t>
            </a:r>
            <a:r>
              <a:rPr lang="en-IN" sz="2200" dirty="0" smtClean="0"/>
              <a:t>Efficiency.</a:t>
            </a:r>
          </a:p>
          <a:p>
            <a:pPr lvl="1"/>
            <a:r>
              <a:rPr lang="en-IN" sz="2200" dirty="0" smtClean="0"/>
              <a:t>Remote Monitoring.</a:t>
            </a:r>
          </a:p>
          <a:p>
            <a:pPr lvl="1"/>
            <a:r>
              <a:rPr lang="en-IN" sz="2200" dirty="0" smtClean="0"/>
              <a:t>Dual </a:t>
            </a:r>
            <a:r>
              <a:rPr lang="en-IN" sz="2200" dirty="0"/>
              <a:t>Voltage Operation (12/24V). </a:t>
            </a:r>
          </a:p>
          <a:p>
            <a:pPr lvl="1"/>
            <a:r>
              <a:rPr lang="en-IN" sz="2200" dirty="0" smtClean="0"/>
              <a:t>Integrated </a:t>
            </a:r>
            <a:r>
              <a:rPr lang="en-IN" sz="2200" dirty="0"/>
              <a:t>LCD Display. </a:t>
            </a:r>
            <a:endParaRPr lang="en-IN" sz="2200" dirty="0" smtClean="0"/>
          </a:p>
          <a:p>
            <a:pPr lvl="1"/>
            <a:r>
              <a:rPr lang="en-IN" sz="2200" dirty="0" smtClean="0"/>
              <a:t>LED </a:t>
            </a:r>
            <a:r>
              <a:rPr lang="en-IN" sz="2200" dirty="0"/>
              <a:t>Visual Indications. </a:t>
            </a:r>
            <a:endParaRPr lang="en-IN" sz="2200" dirty="0" smtClean="0"/>
          </a:p>
          <a:p>
            <a:pPr lvl="1"/>
            <a:r>
              <a:rPr lang="en-IN" sz="2200" dirty="0"/>
              <a:t>High </a:t>
            </a:r>
            <a:r>
              <a:rPr lang="en-IN" sz="2200" dirty="0" smtClean="0"/>
              <a:t>Voltage Protection. </a:t>
            </a:r>
          </a:p>
          <a:p>
            <a:pPr lvl="1"/>
            <a:r>
              <a:rPr lang="en-IN" sz="2200" dirty="0" smtClean="0"/>
              <a:t> </a:t>
            </a:r>
            <a:r>
              <a:rPr lang="en-IN" sz="2200" dirty="0"/>
              <a:t>Panel </a:t>
            </a:r>
            <a:r>
              <a:rPr lang="en-IN" sz="2200" dirty="0" smtClean="0"/>
              <a:t>reversal</a:t>
            </a:r>
            <a:r>
              <a:rPr lang="en-IN" sz="2200" dirty="0"/>
              <a:t> Protection.</a:t>
            </a:r>
            <a:r>
              <a:rPr lang="en-IN" sz="2200" dirty="0" smtClean="0"/>
              <a:t> </a:t>
            </a:r>
            <a:endParaRPr lang="en-IN" sz="2200" dirty="0"/>
          </a:p>
          <a:p>
            <a:pPr lvl="1"/>
            <a:r>
              <a:rPr lang="en-IN" sz="2200" dirty="0" smtClean="0"/>
              <a:t>Battery reversal</a:t>
            </a:r>
            <a:r>
              <a:rPr lang="en-IN" sz="2200" dirty="0"/>
              <a:t> Protection. </a:t>
            </a:r>
          </a:p>
          <a:p>
            <a:pPr lvl="1"/>
            <a:r>
              <a:rPr lang="en-IN" sz="2200" dirty="0" smtClean="0"/>
              <a:t>Short Circuit</a:t>
            </a:r>
            <a:r>
              <a:rPr lang="en-IN" sz="2200" dirty="0"/>
              <a:t> Protection. </a:t>
            </a:r>
          </a:p>
          <a:p>
            <a:pPr lvl="1"/>
            <a:r>
              <a:rPr lang="en-IN" sz="2200" dirty="0" smtClean="0"/>
              <a:t>Open Fuse </a:t>
            </a:r>
            <a:r>
              <a:rPr lang="en-IN" sz="2200" dirty="0"/>
              <a:t>Protection. </a:t>
            </a:r>
          </a:p>
        </p:txBody>
      </p:sp>
      <p:sp>
        <p:nvSpPr>
          <p:cNvPr id="4" name="Slide Number Placeholder 3"/>
          <p:cNvSpPr>
            <a:spLocks noGrp="1"/>
          </p:cNvSpPr>
          <p:nvPr>
            <p:ph type="sldNum" sz="quarter" idx="12"/>
          </p:nvPr>
        </p:nvSpPr>
        <p:spPr/>
        <p:txBody>
          <a:bodyPr/>
          <a:lstStyle/>
          <a:p>
            <a:fld id="{5D99DD2A-B520-4620-9B43-64B657BA2D42}" type="slidenum">
              <a:rPr lang="en-US" sz="3200" smtClean="0"/>
              <a:t>11</a:t>
            </a:fld>
            <a:endParaRPr lang="en-US" sz="3200" dirty="0"/>
          </a:p>
        </p:txBody>
      </p:sp>
    </p:spTree>
    <p:extLst>
      <p:ext uri="{BB962C8B-B14F-4D97-AF65-F5344CB8AC3E}">
        <p14:creationId xmlns:p14="http://schemas.microsoft.com/office/powerpoint/2010/main" val="27990378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09600"/>
            <a:ext cx="10840914" cy="639651"/>
          </a:xfrm>
        </p:spPr>
        <p:txBody>
          <a:bodyPr/>
          <a:lstStyle/>
          <a:p>
            <a:r>
              <a:rPr lang="en-IN" dirty="0" smtClean="0"/>
              <a:t>Project h/w specifications:</a:t>
            </a:r>
            <a:endParaRPr lang="en-IN" dirty="0"/>
          </a:p>
        </p:txBody>
      </p:sp>
      <p:sp>
        <p:nvSpPr>
          <p:cNvPr id="3" name="Content Placeholder 2"/>
          <p:cNvSpPr>
            <a:spLocks noGrp="1"/>
          </p:cNvSpPr>
          <p:nvPr>
            <p:ph idx="1"/>
          </p:nvPr>
        </p:nvSpPr>
        <p:spPr>
          <a:xfrm>
            <a:off x="685801" y="1249250"/>
            <a:ext cx="10840914" cy="4999149"/>
          </a:xfrm>
        </p:spPr>
        <p:txBody>
          <a:bodyPr>
            <a:normAutofit fontScale="85000" lnSpcReduction="20000"/>
          </a:bodyPr>
          <a:lstStyle/>
          <a:p>
            <a:pPr marL="342900" indent="-342900">
              <a:buAutoNum type="arabicPeriod"/>
            </a:pPr>
            <a:r>
              <a:rPr lang="en-IN" sz="2200" b="1" dirty="0" smtClean="0"/>
              <a:t>BMS:</a:t>
            </a:r>
          </a:p>
          <a:p>
            <a:pPr lvl="1"/>
            <a:r>
              <a:rPr lang="en-IN" sz="1900" dirty="0" smtClean="0"/>
              <a:t>balance </a:t>
            </a:r>
            <a:r>
              <a:rPr lang="en-IN" sz="1900" dirty="0"/>
              <a:t>start voltage 3.5  V </a:t>
            </a:r>
            <a:r>
              <a:rPr lang="en-IN" sz="1900" dirty="0" smtClean="0"/>
              <a:t>.</a:t>
            </a:r>
          </a:p>
          <a:p>
            <a:pPr lvl="1"/>
            <a:r>
              <a:rPr lang="da-DK" sz="1900" dirty="0" smtClean="0"/>
              <a:t>balance </a:t>
            </a:r>
            <a:r>
              <a:rPr lang="da-DK" sz="1900" dirty="0"/>
              <a:t>end voltage 3.6 </a:t>
            </a:r>
            <a:r>
              <a:rPr lang="da-DK" sz="1900" dirty="0" smtClean="0"/>
              <a:t>V.</a:t>
            </a:r>
          </a:p>
          <a:p>
            <a:pPr lvl="1"/>
            <a:r>
              <a:rPr lang="en-IN" sz="1900" dirty="0" smtClean="0"/>
              <a:t>maximum </a:t>
            </a:r>
            <a:r>
              <a:rPr lang="en-IN" sz="1900" dirty="0"/>
              <a:t>diverted current per cell up to 1.3 (3.9 Ohm) </a:t>
            </a:r>
            <a:r>
              <a:rPr lang="en-IN" sz="1900" dirty="0" smtClean="0"/>
              <a:t>A.</a:t>
            </a:r>
          </a:p>
          <a:p>
            <a:pPr lvl="1"/>
            <a:r>
              <a:rPr lang="en-IN" sz="1900" dirty="0"/>
              <a:t>cell over voltage switch-off   3.8 </a:t>
            </a:r>
            <a:r>
              <a:rPr lang="en-IN" sz="1900" dirty="0" smtClean="0"/>
              <a:t>V.</a:t>
            </a:r>
          </a:p>
          <a:p>
            <a:pPr lvl="1"/>
            <a:r>
              <a:rPr lang="en-IN" sz="1900" dirty="0" smtClean="0"/>
              <a:t>cell </a:t>
            </a:r>
            <a:r>
              <a:rPr lang="en-IN" sz="1900" dirty="0"/>
              <a:t>over voltage switch-off hysteresis per cell 0.015 </a:t>
            </a:r>
            <a:r>
              <a:rPr lang="en-IN" sz="1900" dirty="0" smtClean="0"/>
              <a:t>V.</a:t>
            </a:r>
          </a:p>
          <a:p>
            <a:pPr lvl="1"/>
            <a:r>
              <a:rPr lang="en-IN" sz="1900" dirty="0"/>
              <a:t>charger end of charge switch-off  pack 3.6 </a:t>
            </a:r>
            <a:r>
              <a:rPr lang="en-IN" sz="1900" dirty="0" smtClean="0"/>
              <a:t>V.</a:t>
            </a:r>
          </a:p>
          <a:p>
            <a:pPr lvl="1"/>
            <a:r>
              <a:rPr lang="en-IN" sz="1900" dirty="0"/>
              <a:t>cell under voltage protection switch-off  2.2 </a:t>
            </a:r>
            <a:r>
              <a:rPr lang="en-IN" sz="1900" dirty="0" smtClean="0"/>
              <a:t>V.</a:t>
            </a:r>
          </a:p>
          <a:p>
            <a:pPr lvl="1"/>
            <a:r>
              <a:rPr lang="en-IN" sz="1900" dirty="0"/>
              <a:t>cell under voltage protection alarm 2.6 </a:t>
            </a:r>
            <a:r>
              <a:rPr lang="en-IN" sz="1900" dirty="0" smtClean="0"/>
              <a:t>V.</a:t>
            </a:r>
          </a:p>
          <a:p>
            <a:pPr lvl="1"/>
            <a:r>
              <a:rPr lang="en-IN" sz="1900" dirty="0"/>
              <a:t>cell under voltage protection switch-off  timer 4 </a:t>
            </a:r>
            <a:r>
              <a:rPr lang="en-IN" sz="1900" dirty="0" smtClean="0"/>
              <a:t>s.</a:t>
            </a:r>
          </a:p>
          <a:p>
            <a:pPr lvl="1"/>
            <a:r>
              <a:rPr lang="en-IN" sz="1900" dirty="0"/>
              <a:t>cells max difference 0.2 </a:t>
            </a:r>
            <a:r>
              <a:rPr lang="en-IN" sz="1900" dirty="0" smtClean="0"/>
              <a:t>V.</a:t>
            </a:r>
          </a:p>
          <a:p>
            <a:pPr lvl="1"/>
            <a:r>
              <a:rPr lang="en-IN" sz="1900" dirty="0"/>
              <a:t>BMS maximum pack voltage 62.5 </a:t>
            </a:r>
            <a:r>
              <a:rPr lang="en-IN" sz="1900" dirty="0" smtClean="0"/>
              <a:t>V.</a:t>
            </a:r>
          </a:p>
          <a:p>
            <a:pPr lvl="1"/>
            <a:r>
              <a:rPr lang="en-IN" sz="1900" dirty="0"/>
              <a:t>BMS over temperature switch-off 50 °</a:t>
            </a:r>
            <a:r>
              <a:rPr lang="en-IN" sz="1900" dirty="0" smtClean="0"/>
              <a:t>C.</a:t>
            </a:r>
          </a:p>
          <a:p>
            <a:pPr lvl="1"/>
            <a:r>
              <a:rPr lang="en-IN" sz="1900" dirty="0"/>
              <a:t>cell over temperature switch-off 60 </a:t>
            </a:r>
            <a:r>
              <a:rPr lang="en-IN" sz="1900" dirty="0" smtClean="0"/>
              <a:t>°.</a:t>
            </a:r>
          </a:p>
          <a:p>
            <a:pPr lvl="1"/>
            <a:r>
              <a:rPr lang="en-IN" sz="1900" dirty="0"/>
              <a:t>under temperature charging disable -15 °</a:t>
            </a:r>
            <a:r>
              <a:rPr lang="en-IN" sz="1900" dirty="0" smtClean="0"/>
              <a:t>C.</a:t>
            </a:r>
          </a:p>
          <a:p>
            <a:endParaRPr lang="en-IN"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12</a:t>
            </a:fld>
            <a:endParaRPr lang="en-US" sz="3200" dirty="0"/>
          </a:p>
        </p:txBody>
      </p:sp>
    </p:spTree>
    <p:extLst>
      <p:ext uri="{BB962C8B-B14F-4D97-AF65-F5344CB8AC3E}">
        <p14:creationId xmlns:p14="http://schemas.microsoft.com/office/powerpoint/2010/main" val="34929612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579549"/>
            <a:ext cx="10840914" cy="5576552"/>
          </a:xfrm>
        </p:spPr>
        <p:txBody>
          <a:bodyPr numCol="1">
            <a:normAutofit lnSpcReduction="10000"/>
          </a:bodyPr>
          <a:lstStyle/>
          <a:p>
            <a:pPr marL="0" indent="0">
              <a:buNone/>
            </a:pPr>
            <a:r>
              <a:rPr lang="en-IN" sz="2400" b="1" dirty="0" smtClean="0">
                <a:latin typeface="+mj-lt"/>
              </a:rPr>
              <a:t>2. SOLAR PANEL:</a:t>
            </a:r>
          </a:p>
          <a:p>
            <a:pPr lvl="1"/>
            <a:r>
              <a:rPr lang="en-IN" sz="1800" dirty="0"/>
              <a:t>Rated Power (Pmax)¹ :</a:t>
            </a:r>
            <a:r>
              <a:rPr lang="en-IN" sz="1800" dirty="0" smtClean="0"/>
              <a:t> </a:t>
            </a:r>
            <a:r>
              <a:rPr lang="en-IN" sz="1800" dirty="0">
                <a:latin typeface="Arial Narrow" panose="020B0606020202030204" pitchFamily="34" charset="0"/>
              </a:rPr>
              <a:t>325W</a:t>
            </a:r>
          </a:p>
          <a:p>
            <a:pPr lvl="1"/>
            <a:r>
              <a:rPr lang="en-IN" sz="1800" dirty="0"/>
              <a:t>Maximum Power Voltage (Vpm) :</a:t>
            </a:r>
            <a:r>
              <a:rPr lang="en-IN" sz="1800" dirty="0" smtClean="0"/>
              <a:t> </a:t>
            </a:r>
            <a:r>
              <a:rPr lang="en-IN" sz="1800" dirty="0">
                <a:latin typeface="Arial Narrow" panose="020B0606020202030204" pitchFamily="34" charset="0"/>
              </a:rPr>
              <a:t>57.6V</a:t>
            </a:r>
          </a:p>
          <a:p>
            <a:pPr lvl="1"/>
            <a:r>
              <a:rPr lang="en-IN" sz="1800" dirty="0"/>
              <a:t>Maximum Power Current (lpm) :</a:t>
            </a:r>
            <a:r>
              <a:rPr lang="en-IN" sz="1800" dirty="0" smtClean="0"/>
              <a:t> </a:t>
            </a:r>
            <a:r>
              <a:rPr lang="en-IN" sz="1800" dirty="0">
                <a:latin typeface="Arial Narrow" panose="020B0606020202030204" pitchFamily="34" charset="0"/>
              </a:rPr>
              <a:t>5.65A</a:t>
            </a:r>
          </a:p>
          <a:p>
            <a:pPr lvl="1"/>
            <a:r>
              <a:rPr lang="en-IN" sz="1800" dirty="0"/>
              <a:t>Open Circuit Voltage (Voc) </a:t>
            </a:r>
            <a:r>
              <a:rPr lang="en-IN" sz="1800" dirty="0" smtClean="0"/>
              <a:t>: </a:t>
            </a:r>
            <a:r>
              <a:rPr lang="en-IN" sz="1800" dirty="0" smtClean="0">
                <a:latin typeface="Arial Narrow" panose="020B0606020202030204" pitchFamily="34" charset="0"/>
              </a:rPr>
              <a:t>69.6V</a:t>
            </a:r>
            <a:endParaRPr lang="en-IN" sz="1800" dirty="0">
              <a:latin typeface="Arial Narrow" panose="020B0606020202030204" pitchFamily="34" charset="0"/>
            </a:endParaRPr>
          </a:p>
          <a:p>
            <a:pPr lvl="1"/>
            <a:r>
              <a:rPr lang="en-IN" sz="1800" dirty="0"/>
              <a:t>Short Circuit Current (lsc) :</a:t>
            </a:r>
            <a:r>
              <a:rPr lang="en-IN" sz="1800" dirty="0" smtClean="0"/>
              <a:t> </a:t>
            </a:r>
            <a:r>
              <a:rPr lang="en-IN" sz="1800" dirty="0">
                <a:latin typeface="Arial Narrow" panose="020B0606020202030204" pitchFamily="34" charset="0"/>
              </a:rPr>
              <a:t>6.03A </a:t>
            </a:r>
          </a:p>
          <a:p>
            <a:pPr lvl="1"/>
            <a:r>
              <a:rPr lang="en-IN" sz="1800" dirty="0"/>
              <a:t>Temperature Coefficient (Pmax</a:t>
            </a:r>
            <a:r>
              <a:rPr lang="en-IN" sz="1800" dirty="0" smtClean="0"/>
              <a:t>):  </a:t>
            </a:r>
            <a:r>
              <a:rPr lang="en-IN" sz="1800" dirty="0">
                <a:latin typeface="Arial Narrow" panose="020B0606020202030204" pitchFamily="34" charset="0"/>
              </a:rPr>
              <a:t>-0. 30%/°C</a:t>
            </a:r>
          </a:p>
          <a:p>
            <a:pPr lvl="1"/>
            <a:r>
              <a:rPr lang="en-IN" sz="1800" dirty="0"/>
              <a:t>Temperature Coefficient (Voc) :</a:t>
            </a:r>
            <a:r>
              <a:rPr lang="en-IN" sz="1800" dirty="0" smtClean="0"/>
              <a:t> </a:t>
            </a:r>
            <a:r>
              <a:rPr lang="en-IN" sz="1800" dirty="0">
                <a:latin typeface="Arial Narrow" panose="020B0606020202030204" pitchFamily="34" charset="0"/>
              </a:rPr>
              <a:t>-0. 174V/°C</a:t>
            </a:r>
          </a:p>
          <a:p>
            <a:pPr lvl="1"/>
            <a:r>
              <a:rPr lang="en-IN" sz="1800" dirty="0"/>
              <a:t>Temperature Coefficient (lsc) :</a:t>
            </a:r>
            <a:r>
              <a:rPr lang="en-IN" sz="1800" dirty="0" smtClean="0"/>
              <a:t> </a:t>
            </a:r>
            <a:r>
              <a:rPr lang="en-IN" sz="1800" dirty="0">
                <a:latin typeface="Arial Narrow" panose="020B0606020202030204" pitchFamily="34" charset="0"/>
              </a:rPr>
              <a:t>1.82mA/°C</a:t>
            </a:r>
          </a:p>
          <a:p>
            <a:pPr lvl="1"/>
            <a:r>
              <a:rPr lang="en-IN" sz="1800" dirty="0" smtClean="0"/>
              <a:t>CEC </a:t>
            </a:r>
            <a:r>
              <a:rPr lang="en-IN" sz="1800" dirty="0"/>
              <a:t>PTS Rating :</a:t>
            </a:r>
            <a:r>
              <a:rPr lang="en-IN" sz="1800" dirty="0" smtClean="0"/>
              <a:t> </a:t>
            </a:r>
            <a:r>
              <a:rPr lang="en-IN" sz="1800" dirty="0">
                <a:latin typeface="Arial Narrow" panose="020B0606020202030204" pitchFamily="34" charset="0"/>
              </a:rPr>
              <a:t>301.7W</a:t>
            </a:r>
          </a:p>
          <a:p>
            <a:pPr lvl="1"/>
            <a:r>
              <a:rPr lang="en-IN" sz="1800" dirty="0"/>
              <a:t>Cell Efficiency :</a:t>
            </a:r>
            <a:r>
              <a:rPr lang="en-IN" sz="1800" dirty="0" smtClean="0"/>
              <a:t> </a:t>
            </a:r>
            <a:r>
              <a:rPr lang="en-IN" sz="1800" dirty="0">
                <a:latin typeface="Arial Narrow" panose="020B0606020202030204" pitchFamily="34" charset="0"/>
              </a:rPr>
              <a:t>21.76%</a:t>
            </a:r>
          </a:p>
          <a:p>
            <a:pPr lvl="1"/>
            <a:r>
              <a:rPr lang="en-IN" sz="1800" dirty="0"/>
              <a:t>Module Efficiency :</a:t>
            </a:r>
            <a:r>
              <a:rPr lang="en-IN" sz="1800" dirty="0" smtClean="0"/>
              <a:t> </a:t>
            </a:r>
            <a:r>
              <a:rPr lang="en-IN" sz="1800" dirty="0">
                <a:latin typeface="Arial Narrow" panose="020B0606020202030204" pitchFamily="34" charset="0"/>
              </a:rPr>
              <a:t>19.4%</a:t>
            </a:r>
          </a:p>
          <a:p>
            <a:pPr lvl="1"/>
            <a:r>
              <a:rPr lang="en-IN" sz="1800" dirty="0"/>
              <a:t>Watts per Ft.² </a:t>
            </a:r>
            <a:r>
              <a:rPr lang="en-IN" sz="1800" dirty="0" smtClean="0"/>
              <a:t>:  </a:t>
            </a:r>
            <a:r>
              <a:rPr lang="en-IN" sz="1800" dirty="0">
                <a:latin typeface="Arial Narrow" panose="020B0606020202030204" pitchFamily="34" charset="0"/>
              </a:rPr>
              <a:t>18.0W</a:t>
            </a:r>
          </a:p>
          <a:p>
            <a:pPr lvl="1"/>
            <a:r>
              <a:rPr lang="en-IN" sz="1800" dirty="0"/>
              <a:t>Maximum System Voltage :</a:t>
            </a:r>
            <a:r>
              <a:rPr lang="en-IN" sz="1800" dirty="0" smtClean="0"/>
              <a:t> </a:t>
            </a:r>
            <a:r>
              <a:rPr lang="en-IN" sz="1800" dirty="0" smtClean="0">
                <a:latin typeface="Arial Narrow" panose="020B0606020202030204" pitchFamily="34" charset="0"/>
              </a:rPr>
              <a:t>600V</a:t>
            </a:r>
            <a:endParaRPr lang="en-IN" sz="1800" dirty="0">
              <a:latin typeface="Arial Narrow" panose="020B0606020202030204" pitchFamily="34" charset="0"/>
            </a:endParaRPr>
          </a:p>
        </p:txBody>
      </p:sp>
      <p:sp>
        <p:nvSpPr>
          <p:cNvPr id="4" name="Slide Number Placeholder 3"/>
          <p:cNvSpPr>
            <a:spLocks noGrp="1"/>
          </p:cNvSpPr>
          <p:nvPr>
            <p:ph type="sldNum" sz="quarter" idx="12"/>
          </p:nvPr>
        </p:nvSpPr>
        <p:spPr/>
        <p:txBody>
          <a:bodyPr/>
          <a:lstStyle/>
          <a:p>
            <a:fld id="{5D99DD2A-B520-4620-9B43-64B657BA2D42}" type="slidenum">
              <a:rPr lang="en-US" sz="3200" smtClean="0"/>
              <a:t>13</a:t>
            </a:fld>
            <a:endParaRPr lang="en-US" sz="3200" dirty="0"/>
          </a:p>
        </p:txBody>
      </p:sp>
    </p:spTree>
    <p:extLst>
      <p:ext uri="{BB962C8B-B14F-4D97-AF65-F5344CB8AC3E}">
        <p14:creationId xmlns:p14="http://schemas.microsoft.com/office/powerpoint/2010/main" val="33882011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388513"/>
            <a:ext cx="10840914" cy="5810518"/>
          </a:xfrm>
        </p:spPr>
        <p:txBody>
          <a:bodyPr numCol="2">
            <a:normAutofit/>
          </a:bodyPr>
          <a:lstStyle/>
          <a:p>
            <a:r>
              <a:rPr lang="en-IN" dirty="0">
                <a:latin typeface="Arial Narrow" panose="020B0606020202030204" pitchFamily="34" charset="0"/>
              </a:rPr>
              <a:t>Weight 40.81 Lbs. (18.5kg)</a:t>
            </a:r>
          </a:p>
          <a:p>
            <a:r>
              <a:rPr lang="en-IN" dirty="0">
                <a:latin typeface="Arial Narrow" panose="020B0606020202030204" pitchFamily="34" charset="0"/>
              </a:rPr>
              <a:t>Dimensions LxWxH 62.6x41.5x1.4 in. (1590x1053x35 mm)</a:t>
            </a:r>
          </a:p>
          <a:p>
            <a:r>
              <a:rPr lang="en-IN" dirty="0">
                <a:latin typeface="Arial Narrow" panose="020B0606020202030204" pitchFamily="34" charset="0"/>
              </a:rPr>
              <a:t>Cable Length +Male/-Female 40.2/40.2 in. (1020/1020 mm)</a:t>
            </a:r>
          </a:p>
          <a:p>
            <a:r>
              <a:rPr lang="en-IN" dirty="0">
                <a:latin typeface="Arial Narrow" panose="020B0606020202030204" pitchFamily="34" charset="0"/>
              </a:rPr>
              <a:t>Cable Size / Type No. 12 AWG / PV Cable </a:t>
            </a:r>
          </a:p>
          <a:p>
            <a:r>
              <a:rPr lang="en-IN" dirty="0">
                <a:latin typeface="Arial Narrow" panose="020B0606020202030204" pitchFamily="34" charset="0"/>
              </a:rPr>
              <a:t>Connector Type2 Multi-Contact® Type IV (MC4™</a:t>
            </a:r>
            <a:r>
              <a:rPr lang="en-IN" dirty="0" smtClean="0">
                <a:latin typeface="Arial Narrow" panose="020B0606020202030204" pitchFamily="34" charset="0"/>
              </a:rPr>
              <a:t>)</a:t>
            </a:r>
          </a:p>
          <a:p>
            <a:r>
              <a:rPr lang="en-IN" dirty="0">
                <a:latin typeface="Arial Narrow" panose="020B0606020202030204" pitchFamily="34" charset="0"/>
              </a:rPr>
              <a:t>Operating </a:t>
            </a:r>
            <a:r>
              <a:rPr lang="en-IN" dirty="0" smtClean="0">
                <a:latin typeface="Arial Narrow" panose="020B0606020202030204" pitchFamily="34" charset="0"/>
              </a:rPr>
              <a:t>Temperature </a:t>
            </a:r>
            <a:r>
              <a:rPr lang="en-IN" dirty="0">
                <a:latin typeface="Arial Narrow" panose="020B0606020202030204" pitchFamily="34" charset="0"/>
              </a:rPr>
              <a:t>-40°F to 185°F (-40°C to 85°C</a:t>
            </a:r>
            <a:r>
              <a:rPr lang="en-IN" dirty="0" smtClean="0">
                <a:latin typeface="Arial Narrow" panose="020B0606020202030204" pitchFamily="34" charset="0"/>
              </a:rPr>
              <a:t>)</a:t>
            </a:r>
          </a:p>
          <a:p>
            <a:pPr marL="0" indent="0">
              <a:buNone/>
            </a:pPr>
            <a:endParaRPr lang="en-IN" sz="2400" b="1" dirty="0">
              <a:latin typeface="Arial Narrow" panose="020B0606020202030204" pitchFamily="34" charset="0"/>
            </a:endParaRPr>
          </a:p>
          <a:p>
            <a:pPr marL="0" indent="0">
              <a:buNone/>
            </a:pPr>
            <a:r>
              <a:rPr lang="en-IN" sz="2400" b="1" dirty="0" smtClean="0">
                <a:latin typeface="Arial Narrow" panose="020B0606020202030204" pitchFamily="34" charset="0"/>
              </a:rPr>
              <a:t>3. SOLAR CHARGE CONTROLLER:</a:t>
            </a:r>
          </a:p>
          <a:p>
            <a:r>
              <a:rPr lang="en-IN" dirty="0">
                <a:latin typeface="Arial Narrow" panose="020B0606020202030204" pitchFamily="34" charset="0"/>
              </a:rPr>
              <a:t>Maximum Power Handling (Wp</a:t>
            </a:r>
            <a:r>
              <a:rPr lang="en-IN" dirty="0" smtClean="0">
                <a:latin typeface="Arial Narrow" panose="020B0606020202030204" pitchFamily="34" charset="0"/>
              </a:rPr>
              <a:t>): </a:t>
            </a:r>
            <a:r>
              <a:rPr lang="en-IN" dirty="0">
                <a:latin typeface="Arial Narrow" panose="020B0606020202030204" pitchFamily="34" charset="0"/>
              </a:rPr>
              <a:t>2000 </a:t>
            </a:r>
            <a:endParaRPr lang="en-IN" dirty="0" smtClean="0">
              <a:latin typeface="Arial Narrow" panose="020B0606020202030204" pitchFamily="34" charset="0"/>
            </a:endParaRPr>
          </a:p>
          <a:p>
            <a:r>
              <a:rPr lang="en-IN" dirty="0" smtClean="0">
                <a:latin typeface="Arial Narrow" panose="020B0606020202030204" pitchFamily="34" charset="0"/>
              </a:rPr>
              <a:t>Maximum </a:t>
            </a:r>
            <a:r>
              <a:rPr lang="en-IN" dirty="0">
                <a:latin typeface="Arial Narrow" panose="020B0606020202030204" pitchFamily="34" charset="0"/>
              </a:rPr>
              <a:t>Voltage Open Circuit </a:t>
            </a:r>
            <a:r>
              <a:rPr lang="en-IN" dirty="0" smtClean="0">
                <a:latin typeface="Arial Narrow" panose="020B0606020202030204" pitchFamily="34" charset="0"/>
              </a:rPr>
              <a:t>(V): </a:t>
            </a:r>
            <a:r>
              <a:rPr lang="en-IN" dirty="0">
                <a:latin typeface="Arial Narrow" panose="020B0606020202030204" pitchFamily="34" charset="0"/>
              </a:rPr>
              <a:t>150 </a:t>
            </a:r>
            <a:endParaRPr lang="en-IN" dirty="0" smtClean="0">
              <a:latin typeface="Arial Narrow" panose="020B0606020202030204" pitchFamily="34" charset="0"/>
            </a:endParaRPr>
          </a:p>
          <a:p>
            <a:r>
              <a:rPr lang="en-IN" dirty="0" smtClean="0">
                <a:latin typeface="Arial Narrow" panose="020B0606020202030204" pitchFamily="34" charset="0"/>
              </a:rPr>
              <a:t>Operating </a:t>
            </a:r>
            <a:r>
              <a:rPr lang="en-IN" dirty="0">
                <a:latin typeface="Arial Narrow" panose="020B0606020202030204" pitchFamily="34" charset="0"/>
              </a:rPr>
              <a:t>Voltage Range(V</a:t>
            </a:r>
            <a:r>
              <a:rPr lang="en-IN" dirty="0" smtClean="0">
                <a:latin typeface="Arial Narrow" panose="020B0606020202030204" pitchFamily="34" charset="0"/>
              </a:rPr>
              <a:t>): </a:t>
            </a:r>
            <a:r>
              <a:rPr lang="en-IN" dirty="0">
                <a:latin typeface="Arial Narrow" panose="020B0606020202030204" pitchFamily="34" charset="0"/>
              </a:rPr>
              <a:t>60-120 </a:t>
            </a:r>
            <a:endParaRPr lang="en-IN" dirty="0" smtClean="0">
              <a:latin typeface="Arial Narrow" panose="020B0606020202030204" pitchFamily="34" charset="0"/>
            </a:endParaRPr>
          </a:p>
          <a:p>
            <a:r>
              <a:rPr lang="en-IN" dirty="0" smtClean="0">
                <a:latin typeface="Arial Narrow" panose="020B0606020202030204" pitchFamily="34" charset="0"/>
              </a:rPr>
              <a:t>Max </a:t>
            </a:r>
            <a:r>
              <a:rPr lang="en-IN" dirty="0">
                <a:latin typeface="Arial Narrow" panose="020B0606020202030204" pitchFamily="34" charset="0"/>
              </a:rPr>
              <a:t>Short Circuit Current (Isc</a:t>
            </a:r>
            <a:r>
              <a:rPr lang="en-IN" dirty="0" smtClean="0">
                <a:latin typeface="Arial Narrow" panose="020B0606020202030204" pitchFamily="34" charset="0"/>
              </a:rPr>
              <a:t>): </a:t>
            </a:r>
            <a:r>
              <a:rPr lang="en-IN" dirty="0">
                <a:latin typeface="Arial Narrow" panose="020B0606020202030204" pitchFamily="34" charset="0"/>
              </a:rPr>
              <a:t>20 </a:t>
            </a:r>
            <a:r>
              <a:rPr lang="en-IN" dirty="0" smtClean="0">
                <a:latin typeface="Arial Narrow" panose="020B0606020202030204" pitchFamily="34" charset="0"/>
              </a:rPr>
              <a:t>A</a:t>
            </a:r>
          </a:p>
          <a:p>
            <a:r>
              <a:rPr lang="en-IN" dirty="0">
                <a:latin typeface="Arial Narrow" panose="020B0606020202030204" pitchFamily="34" charset="0"/>
              </a:rPr>
              <a:t>Typical Battery Voltage (V</a:t>
            </a:r>
            <a:r>
              <a:rPr lang="en-IN" dirty="0" smtClean="0">
                <a:latin typeface="Arial Narrow" panose="020B0606020202030204" pitchFamily="34" charset="0"/>
              </a:rPr>
              <a:t>): </a:t>
            </a:r>
            <a:r>
              <a:rPr lang="en-IN" dirty="0">
                <a:latin typeface="Arial Narrow" panose="020B0606020202030204" pitchFamily="34" charset="0"/>
              </a:rPr>
              <a:t>48 </a:t>
            </a:r>
            <a:endParaRPr lang="en-IN" dirty="0" smtClean="0">
              <a:latin typeface="Arial Narrow" panose="020B0606020202030204" pitchFamily="34" charset="0"/>
            </a:endParaRPr>
          </a:p>
          <a:p>
            <a:r>
              <a:rPr lang="en-IN" dirty="0" smtClean="0">
                <a:latin typeface="Arial Narrow" panose="020B0606020202030204" pitchFamily="34" charset="0"/>
              </a:rPr>
              <a:t>Battery </a:t>
            </a:r>
            <a:r>
              <a:rPr lang="en-IN" dirty="0">
                <a:latin typeface="Arial Narrow" panose="020B0606020202030204" pitchFamily="34" charset="0"/>
              </a:rPr>
              <a:t>Low (V) [Red LED</a:t>
            </a:r>
            <a:r>
              <a:rPr lang="en-IN" dirty="0" smtClean="0">
                <a:latin typeface="Arial Narrow" panose="020B0606020202030204" pitchFamily="34" charset="0"/>
              </a:rPr>
              <a:t>]: </a:t>
            </a:r>
            <a:r>
              <a:rPr lang="en-IN" dirty="0">
                <a:latin typeface="Arial Narrow" panose="020B0606020202030204" pitchFamily="34" charset="0"/>
              </a:rPr>
              <a:t>43.2 </a:t>
            </a:r>
            <a:endParaRPr lang="en-IN" dirty="0" smtClean="0">
              <a:latin typeface="Arial Narrow" panose="020B0606020202030204" pitchFamily="34" charset="0"/>
            </a:endParaRPr>
          </a:p>
          <a:p>
            <a:r>
              <a:rPr lang="en-IN" dirty="0" smtClean="0">
                <a:latin typeface="Arial Narrow" panose="020B0606020202030204" pitchFamily="34" charset="0"/>
              </a:rPr>
              <a:t>Battery </a:t>
            </a:r>
            <a:r>
              <a:rPr lang="en-IN" dirty="0">
                <a:latin typeface="Arial Narrow" panose="020B0606020202030204" pitchFamily="34" charset="0"/>
              </a:rPr>
              <a:t>Low Alarm (V) [Yellow LED</a:t>
            </a:r>
            <a:r>
              <a:rPr lang="en-IN" dirty="0" smtClean="0">
                <a:latin typeface="Arial Narrow" panose="020B0606020202030204" pitchFamily="34" charset="0"/>
              </a:rPr>
              <a:t>]: </a:t>
            </a:r>
            <a:r>
              <a:rPr lang="en-IN" dirty="0">
                <a:latin typeface="Arial Narrow" panose="020B0606020202030204" pitchFamily="34" charset="0"/>
              </a:rPr>
              <a:t>45.6 </a:t>
            </a:r>
            <a:endParaRPr lang="en-IN" dirty="0" smtClean="0">
              <a:latin typeface="Arial Narrow" panose="020B0606020202030204" pitchFamily="34" charset="0"/>
            </a:endParaRPr>
          </a:p>
          <a:p>
            <a:r>
              <a:rPr lang="en-IN" dirty="0" smtClean="0">
                <a:latin typeface="Arial Narrow" panose="020B0606020202030204" pitchFamily="34" charset="0"/>
              </a:rPr>
              <a:t>Boost </a:t>
            </a:r>
            <a:r>
              <a:rPr lang="en-IN" dirty="0">
                <a:latin typeface="Arial Narrow" panose="020B0606020202030204" pitchFamily="34" charset="0"/>
              </a:rPr>
              <a:t>cut-off (V</a:t>
            </a:r>
            <a:r>
              <a:rPr lang="en-IN" dirty="0" smtClean="0">
                <a:latin typeface="Arial Narrow" panose="020B0606020202030204" pitchFamily="34" charset="0"/>
              </a:rPr>
              <a:t>): </a:t>
            </a:r>
            <a:r>
              <a:rPr lang="en-IN" dirty="0">
                <a:latin typeface="Arial Narrow" panose="020B0606020202030204" pitchFamily="34" charset="0"/>
              </a:rPr>
              <a:t>58.8 </a:t>
            </a:r>
            <a:endParaRPr lang="en-IN" dirty="0" smtClean="0">
              <a:latin typeface="Arial Narrow" panose="020B0606020202030204" pitchFamily="34" charset="0"/>
            </a:endParaRPr>
          </a:p>
          <a:p>
            <a:r>
              <a:rPr lang="en-IN" dirty="0" smtClean="0">
                <a:latin typeface="Arial Narrow" panose="020B0606020202030204" pitchFamily="34" charset="0"/>
              </a:rPr>
              <a:t>Float </a:t>
            </a:r>
            <a:r>
              <a:rPr lang="en-IN" dirty="0">
                <a:latin typeface="Arial Narrow" panose="020B0606020202030204" pitchFamily="34" charset="0"/>
              </a:rPr>
              <a:t>charge voltage (V</a:t>
            </a:r>
            <a:r>
              <a:rPr lang="en-IN" dirty="0" smtClean="0">
                <a:latin typeface="Arial Narrow" panose="020B0606020202030204" pitchFamily="34" charset="0"/>
              </a:rPr>
              <a:t>): 54.4</a:t>
            </a:r>
          </a:p>
          <a:p>
            <a:r>
              <a:rPr lang="en-IN" dirty="0" smtClean="0">
                <a:latin typeface="Arial Narrow" panose="020B0606020202030204" pitchFamily="34" charset="0"/>
              </a:rPr>
              <a:t> </a:t>
            </a:r>
            <a:r>
              <a:rPr lang="en-IN" dirty="0">
                <a:latin typeface="Arial Narrow" panose="020B0606020202030204" pitchFamily="34" charset="0"/>
              </a:rPr>
              <a:t>Maximum charging current (A</a:t>
            </a:r>
            <a:r>
              <a:rPr lang="en-IN" dirty="0" smtClean="0">
                <a:latin typeface="Arial Narrow" panose="020B0606020202030204" pitchFamily="34" charset="0"/>
              </a:rPr>
              <a:t>): 40</a:t>
            </a:r>
          </a:p>
          <a:p>
            <a:r>
              <a:rPr lang="en-IN" dirty="0" smtClean="0">
                <a:latin typeface="Arial Narrow" panose="020B0606020202030204" pitchFamily="34" charset="0"/>
              </a:rPr>
              <a:t> Self-consumption: </a:t>
            </a:r>
            <a:r>
              <a:rPr lang="en-IN" dirty="0">
                <a:latin typeface="Arial Narrow" panose="020B0606020202030204" pitchFamily="34" charset="0"/>
              </a:rPr>
              <a:t>&lt;1.3 W OTHER</a:t>
            </a:r>
          </a:p>
        </p:txBody>
      </p:sp>
      <p:sp>
        <p:nvSpPr>
          <p:cNvPr id="4" name="Slide Number Placeholder 3"/>
          <p:cNvSpPr>
            <a:spLocks noGrp="1"/>
          </p:cNvSpPr>
          <p:nvPr>
            <p:ph type="sldNum" sz="quarter" idx="12"/>
          </p:nvPr>
        </p:nvSpPr>
        <p:spPr/>
        <p:txBody>
          <a:bodyPr/>
          <a:lstStyle/>
          <a:p>
            <a:fld id="{5D99DD2A-B520-4620-9B43-64B657BA2D42}" type="slidenum">
              <a:rPr lang="en-US" sz="3200" smtClean="0"/>
              <a:t>14</a:t>
            </a:fld>
            <a:endParaRPr lang="en-US" sz="3200" dirty="0"/>
          </a:p>
        </p:txBody>
      </p:sp>
    </p:spTree>
    <p:extLst>
      <p:ext uri="{BB962C8B-B14F-4D97-AF65-F5344CB8AC3E}">
        <p14:creationId xmlns:p14="http://schemas.microsoft.com/office/powerpoint/2010/main" val="33684242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D99DD2A-B520-4620-9B43-64B657BA2D42}" type="slidenum">
              <a:rPr lang="en-US" smtClean="0"/>
              <a:t>15</a:t>
            </a:fld>
            <a:endParaRPr lang="en-US" dirty="0"/>
          </a:p>
        </p:txBody>
      </p:sp>
      <p:sp>
        <p:nvSpPr>
          <p:cNvPr id="3" name="Rectangle 2">
            <a:extLst>
              <a:ext uri="{FF2B5EF4-FFF2-40B4-BE49-F238E27FC236}">
                <a16:creationId xmlns="" xmlns:a16="http://schemas.microsoft.com/office/drawing/2014/main" id="{C8041ADE-D976-462C-B7ED-D053966E7823}"/>
              </a:ext>
            </a:extLst>
          </p:cNvPr>
          <p:cNvSpPr/>
          <p:nvPr/>
        </p:nvSpPr>
        <p:spPr>
          <a:xfrm>
            <a:off x="1625903" y="443567"/>
            <a:ext cx="8811064" cy="5970865"/>
          </a:xfrm>
          <a:prstGeom prst="rect">
            <a:avLst/>
          </a:prstGeom>
        </p:spPr>
        <p:txBody>
          <a:bodyPr wrap="square">
            <a:spAutoFit/>
          </a:bodyPr>
          <a:lstStyle/>
          <a:p>
            <a:r>
              <a:rPr lang="en-US" sz="2400" b="1" i="0" dirty="0">
                <a:effectLst/>
                <a:latin typeface="Times New Roman" panose="02020603050405020304" pitchFamily="18" charset="0"/>
                <a:cs typeface="Times New Roman" panose="02020603050405020304" pitchFamily="18" charset="0"/>
              </a:rPr>
              <a:t>DS18B20 Sensor Technical specs:</a:t>
            </a:r>
            <a:r>
              <a:rPr lang="en-US" b="1" i="0" dirty="0">
                <a:effectLst/>
                <a:latin typeface="Oxygen"/>
              </a:rPr>
              <a:t/>
            </a:r>
            <a:br>
              <a:rPr lang="en-US" b="1" i="0" dirty="0">
                <a:effectLst/>
                <a:latin typeface="Oxygen"/>
              </a:rPr>
            </a:br>
            <a:endParaRPr lang="en-US" b="1" i="0" dirty="0">
              <a:effectLst/>
              <a:latin typeface="Oxygen"/>
            </a:endParaRPr>
          </a:p>
          <a:p>
            <a:pPr>
              <a:buFont typeface="Arial" panose="020B0604020202020204" pitchFamily="34" charset="0"/>
              <a:buChar char="•"/>
            </a:pPr>
            <a:r>
              <a:rPr lang="en-US" b="0" i="0" dirty="0">
                <a:effectLst/>
                <a:latin typeface="Oxygen"/>
              </a:rPr>
              <a:t> </a:t>
            </a:r>
            <a:r>
              <a:rPr lang="en-US" sz="2000" b="0" i="0" dirty="0">
                <a:effectLst/>
                <a:latin typeface="Times New Roman" panose="02020603050405020304" pitchFamily="18" charset="0"/>
                <a:cs typeface="Times New Roman" panose="02020603050405020304" pitchFamily="18" charset="0"/>
              </a:rPr>
              <a:t>Usable temperature range: -55 to 125°C (-67°F to +257°F)</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9 to 12 bit selectable resolution</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Uses 1-Wire interface- requires only one digital pin for communication</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 Unique 64 bit ID burned into chip</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 Multiple sensors can share one pin</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 ±0.5°C Accuracy from -10°C to +85°C</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Temperature-limit alarm system</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Query time is less than 750ms</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Usable with 3.0V to 5.5V power/data</a:t>
            </a:r>
          </a:p>
        </p:txBody>
      </p:sp>
    </p:spTree>
    <p:extLst>
      <p:ext uri="{BB962C8B-B14F-4D97-AF65-F5344CB8AC3E}">
        <p14:creationId xmlns:p14="http://schemas.microsoft.com/office/powerpoint/2010/main" val="20159030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B92033B7-3D67-4FD3-9233-C8CF8E79DA72}"/>
              </a:ext>
            </a:extLst>
          </p:cNvPr>
          <p:cNvPicPr>
            <a:picLocks noChangeAspect="1"/>
          </p:cNvPicPr>
          <p:nvPr/>
        </p:nvPicPr>
        <p:blipFill rotWithShape="1">
          <a:blip r:embed="rId2">
            <a:extLst>
              <a:ext uri="{28A0092B-C50C-407E-A947-70E740481C1C}">
                <a14:useLocalDpi xmlns:a14="http://schemas.microsoft.com/office/drawing/2010/main" val="0"/>
              </a:ext>
            </a:extLst>
          </a:blip>
          <a:srcRect l="6391" t="18872" r="6584" b="42648"/>
          <a:stretch/>
        </p:blipFill>
        <p:spPr>
          <a:xfrm>
            <a:off x="0" y="637787"/>
            <a:ext cx="12191999" cy="6220213"/>
          </a:xfrm>
          <a:prstGeom prst="rect">
            <a:avLst/>
          </a:prstGeom>
        </p:spPr>
      </p:pic>
      <p:sp>
        <p:nvSpPr>
          <p:cNvPr id="2" name="TextBox 1"/>
          <p:cNvSpPr txBox="1"/>
          <p:nvPr/>
        </p:nvSpPr>
        <p:spPr>
          <a:xfrm>
            <a:off x="5100034" y="115910"/>
            <a:ext cx="4546242" cy="400110"/>
          </a:xfrm>
          <a:prstGeom prst="rect">
            <a:avLst/>
          </a:prstGeom>
          <a:noFill/>
        </p:spPr>
        <p:txBody>
          <a:bodyPr wrap="square" rtlCol="0">
            <a:spAutoFit/>
          </a:bodyPr>
          <a:lstStyle/>
          <a:p>
            <a:r>
              <a:rPr lang="en-IN" sz="2000" b="1" dirty="0" smtClean="0"/>
              <a:t>ALGORITHM</a:t>
            </a:r>
            <a:endParaRPr lang="en-IN" sz="2000" b="1" dirty="0"/>
          </a:p>
        </p:txBody>
      </p:sp>
    </p:spTree>
    <p:extLst>
      <p:ext uri="{BB962C8B-B14F-4D97-AF65-F5344CB8AC3E}">
        <p14:creationId xmlns:p14="http://schemas.microsoft.com/office/powerpoint/2010/main" val="7741974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8546C093-2B75-4AFA-B2EA-0D2EE835BF72}"/>
              </a:ext>
            </a:extLst>
          </p:cNvPr>
          <p:cNvPicPr>
            <a:picLocks noChangeAspect="1"/>
          </p:cNvPicPr>
          <p:nvPr/>
        </p:nvPicPr>
        <p:blipFill rotWithShape="1">
          <a:blip r:embed="rId2">
            <a:extLst>
              <a:ext uri="{28A0092B-C50C-407E-A947-70E740481C1C}">
                <a14:useLocalDpi xmlns:a14="http://schemas.microsoft.com/office/drawing/2010/main" val="0"/>
              </a:ext>
            </a:extLst>
          </a:blip>
          <a:srcRect l="6682" t="57231" r="6294" b="9128"/>
          <a:stretch/>
        </p:blipFill>
        <p:spPr>
          <a:xfrm>
            <a:off x="0" y="0"/>
            <a:ext cx="12192000" cy="6858000"/>
          </a:xfrm>
          <a:prstGeom prst="rect">
            <a:avLst/>
          </a:prstGeom>
        </p:spPr>
      </p:pic>
    </p:spTree>
    <p:extLst>
      <p:ext uri="{BB962C8B-B14F-4D97-AF65-F5344CB8AC3E}">
        <p14:creationId xmlns:p14="http://schemas.microsoft.com/office/powerpoint/2010/main" val="8114574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AB3BDF88-D3F5-440B-9876-0BCECEF0FA36}"/>
              </a:ext>
            </a:extLst>
          </p:cNvPr>
          <p:cNvPicPr>
            <a:picLocks noChangeAspect="1"/>
          </p:cNvPicPr>
          <p:nvPr/>
        </p:nvPicPr>
        <p:blipFill rotWithShape="1">
          <a:blip r:embed="rId2">
            <a:extLst>
              <a:ext uri="{28A0092B-C50C-407E-A947-70E740481C1C}">
                <a14:useLocalDpi xmlns:a14="http://schemas.microsoft.com/office/drawing/2010/main" val="0"/>
              </a:ext>
            </a:extLst>
          </a:blip>
          <a:srcRect l="6362" t="9114" r="6199" b="42090"/>
          <a:stretch/>
        </p:blipFill>
        <p:spPr>
          <a:xfrm>
            <a:off x="0" y="0"/>
            <a:ext cx="12191999" cy="6858000"/>
          </a:xfrm>
          <a:prstGeom prst="rect">
            <a:avLst/>
          </a:prstGeom>
        </p:spPr>
      </p:pic>
    </p:spTree>
    <p:extLst>
      <p:ext uri="{BB962C8B-B14F-4D97-AF65-F5344CB8AC3E}">
        <p14:creationId xmlns:p14="http://schemas.microsoft.com/office/powerpoint/2010/main" val="204715650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E33368E-C2AE-4335-901D-048868281541}"/>
              </a:ext>
            </a:extLst>
          </p:cNvPr>
          <p:cNvPicPr>
            <a:picLocks noChangeAspect="1"/>
          </p:cNvPicPr>
          <p:nvPr/>
        </p:nvPicPr>
        <p:blipFill rotWithShape="1">
          <a:blip r:embed="rId2">
            <a:extLst>
              <a:ext uri="{28A0092B-C50C-407E-A947-70E740481C1C}">
                <a14:useLocalDpi xmlns:a14="http://schemas.microsoft.com/office/drawing/2010/main" val="0"/>
              </a:ext>
            </a:extLst>
          </a:blip>
          <a:srcRect l="6391" t="58256" r="6294" b="9333"/>
          <a:stretch/>
        </p:blipFill>
        <p:spPr>
          <a:xfrm>
            <a:off x="0" y="12879"/>
            <a:ext cx="12191999" cy="6858000"/>
          </a:xfrm>
          <a:prstGeom prst="rect">
            <a:avLst/>
          </a:prstGeom>
        </p:spPr>
      </p:pic>
    </p:spTree>
    <p:extLst>
      <p:ext uri="{BB962C8B-B14F-4D97-AF65-F5344CB8AC3E}">
        <p14:creationId xmlns:p14="http://schemas.microsoft.com/office/powerpoint/2010/main" val="37350609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530227"/>
            <a:ext cx="10840914" cy="693266"/>
          </a:xfrm>
        </p:spPr>
        <p:txBody>
          <a:bodyPr/>
          <a:lstStyle/>
          <a:p>
            <a:r>
              <a:rPr lang="en-IN" dirty="0" smtClean="0"/>
              <a:t>PROJECT GROUP MEMBERS:</a:t>
            </a:r>
            <a:endParaRPr lang="en-IN"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2</a:t>
            </a:fld>
            <a:endParaRPr lang="en-US" sz="3200" dirty="0"/>
          </a:p>
        </p:txBody>
      </p:sp>
      <p:cxnSp>
        <p:nvCxnSpPr>
          <p:cNvPr id="13" name="Straight Connector 12"/>
          <p:cNvCxnSpPr>
            <a:endCxn id="18" idx="4"/>
          </p:cNvCxnSpPr>
          <p:nvPr/>
        </p:nvCxnSpPr>
        <p:spPr>
          <a:xfrm>
            <a:off x="1545465" y="1803042"/>
            <a:ext cx="0" cy="2150774"/>
          </a:xfrm>
          <a:prstGeom prst="line">
            <a:avLst/>
          </a:prstGeom>
          <a:ln w="28575">
            <a:solidFill>
              <a:schemeClr val="tx1">
                <a:lumMod val="95000"/>
              </a:schemeClr>
            </a:solidFill>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1345842" y="1603419"/>
            <a:ext cx="399245" cy="399245"/>
          </a:xfrm>
          <a:prstGeom prst="ellipse">
            <a:avLst/>
          </a:prstGeom>
          <a:solidFill>
            <a:schemeClr val="tx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15" name="TextBox 14"/>
          <p:cNvSpPr txBox="1"/>
          <p:nvPr/>
        </p:nvSpPr>
        <p:spPr>
          <a:xfrm>
            <a:off x="1944710" y="1609858"/>
            <a:ext cx="4803820" cy="461665"/>
          </a:xfrm>
          <a:prstGeom prst="rect">
            <a:avLst/>
          </a:prstGeom>
          <a:noFill/>
        </p:spPr>
        <p:txBody>
          <a:bodyPr wrap="square" rtlCol="0">
            <a:spAutoFit/>
          </a:bodyPr>
          <a:lstStyle/>
          <a:p>
            <a:r>
              <a:rPr lang="en-IN" sz="2400" b="1" dirty="0" smtClean="0">
                <a:latin typeface="Calibri" panose="020F0502020204030204" pitchFamily="34" charset="0"/>
              </a:rPr>
              <a:t>Maniyar Akib M. (Roll No: 101)</a:t>
            </a:r>
            <a:endParaRPr lang="en-IN" sz="2400" b="1" dirty="0">
              <a:latin typeface="Calibri" panose="020F0502020204030204" pitchFamily="34" charset="0"/>
            </a:endParaRPr>
          </a:p>
        </p:txBody>
      </p:sp>
      <p:sp>
        <p:nvSpPr>
          <p:cNvPr id="16" name="Oval 15"/>
          <p:cNvSpPr/>
          <p:nvPr/>
        </p:nvSpPr>
        <p:spPr>
          <a:xfrm>
            <a:off x="1345842" y="2578995"/>
            <a:ext cx="399245" cy="399245"/>
          </a:xfrm>
          <a:prstGeom prst="ellipse">
            <a:avLst/>
          </a:prstGeom>
          <a:solidFill>
            <a:schemeClr val="tx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17" name="TextBox 16"/>
          <p:cNvSpPr txBox="1"/>
          <p:nvPr/>
        </p:nvSpPr>
        <p:spPr>
          <a:xfrm>
            <a:off x="1944710" y="2547784"/>
            <a:ext cx="4803820" cy="461665"/>
          </a:xfrm>
          <a:prstGeom prst="rect">
            <a:avLst/>
          </a:prstGeom>
          <a:noFill/>
        </p:spPr>
        <p:txBody>
          <a:bodyPr wrap="square" rtlCol="0">
            <a:spAutoFit/>
          </a:bodyPr>
          <a:lstStyle/>
          <a:p>
            <a:r>
              <a:rPr lang="en-IN" sz="2400" b="1" dirty="0">
                <a:latin typeface="Calibri" panose="020F0502020204030204" pitchFamily="34" charset="0"/>
              </a:rPr>
              <a:t>Muley Rasika R</a:t>
            </a:r>
            <a:r>
              <a:rPr lang="en-IN" sz="2400" b="1" dirty="0" smtClean="0">
                <a:latin typeface="Calibri" panose="020F0502020204030204" pitchFamily="34" charset="0"/>
              </a:rPr>
              <a:t>.   (Roll No: 110)</a:t>
            </a:r>
            <a:endParaRPr lang="en-IN" sz="2400" b="1" dirty="0">
              <a:latin typeface="Calibri" panose="020F0502020204030204" pitchFamily="34" charset="0"/>
            </a:endParaRPr>
          </a:p>
        </p:txBody>
      </p:sp>
      <p:sp>
        <p:nvSpPr>
          <p:cNvPr id="18" name="Oval 17"/>
          <p:cNvSpPr/>
          <p:nvPr/>
        </p:nvSpPr>
        <p:spPr>
          <a:xfrm>
            <a:off x="1345842" y="3554571"/>
            <a:ext cx="399245" cy="399245"/>
          </a:xfrm>
          <a:prstGeom prst="ellipse">
            <a:avLst/>
          </a:prstGeom>
          <a:solidFill>
            <a:schemeClr val="tx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19" name="TextBox 18"/>
          <p:cNvSpPr txBox="1"/>
          <p:nvPr/>
        </p:nvSpPr>
        <p:spPr>
          <a:xfrm>
            <a:off x="1944710" y="3523360"/>
            <a:ext cx="4803820" cy="461665"/>
          </a:xfrm>
          <a:prstGeom prst="rect">
            <a:avLst/>
          </a:prstGeom>
          <a:noFill/>
        </p:spPr>
        <p:txBody>
          <a:bodyPr wrap="square" rtlCol="0">
            <a:spAutoFit/>
          </a:bodyPr>
          <a:lstStyle/>
          <a:p>
            <a:r>
              <a:rPr lang="en-IN" sz="2400" b="1" dirty="0" smtClean="0">
                <a:latin typeface="Calibri" panose="020F0502020204030204" pitchFamily="34" charset="0"/>
              </a:rPr>
              <a:t>Sheikh Masem M. (Roll No: 146)</a:t>
            </a:r>
            <a:endParaRPr lang="en-IN" sz="2400" b="1" dirty="0">
              <a:latin typeface="Calibri" panose="020F0502020204030204" pitchFamily="34" charset="0"/>
            </a:endParaRPr>
          </a:p>
        </p:txBody>
      </p:sp>
      <p:sp>
        <p:nvSpPr>
          <p:cNvPr id="22" name="TextBox 21"/>
          <p:cNvSpPr txBox="1"/>
          <p:nvPr/>
        </p:nvSpPr>
        <p:spPr>
          <a:xfrm>
            <a:off x="685800" y="4561356"/>
            <a:ext cx="9749307" cy="369332"/>
          </a:xfrm>
          <a:prstGeom prst="rect">
            <a:avLst/>
          </a:prstGeom>
          <a:noFill/>
        </p:spPr>
        <p:txBody>
          <a:bodyPr wrap="square" rtlCol="0">
            <a:spAutoFit/>
          </a:bodyPr>
          <a:lstStyle/>
          <a:p>
            <a:endParaRPr lang="en-IN" dirty="0"/>
          </a:p>
        </p:txBody>
      </p:sp>
      <p:sp>
        <p:nvSpPr>
          <p:cNvPr id="23" name="TextBox 22"/>
          <p:cNvSpPr txBox="1"/>
          <p:nvPr/>
        </p:nvSpPr>
        <p:spPr>
          <a:xfrm>
            <a:off x="685799" y="4568056"/>
            <a:ext cx="8445321" cy="584775"/>
          </a:xfrm>
          <a:prstGeom prst="rect">
            <a:avLst/>
          </a:prstGeom>
          <a:noFill/>
        </p:spPr>
        <p:txBody>
          <a:bodyPr wrap="square" rtlCol="0">
            <a:spAutoFit/>
          </a:bodyPr>
          <a:lstStyle/>
          <a:p>
            <a:r>
              <a:rPr lang="en-IN" sz="3200" dirty="0" smtClean="0">
                <a:latin typeface="+mj-lt"/>
              </a:rPr>
              <a:t>PROJECT GUIDE:</a:t>
            </a:r>
            <a:r>
              <a:rPr lang="en-IN" dirty="0" smtClean="0"/>
              <a:t>	</a:t>
            </a:r>
            <a:r>
              <a:rPr lang="en-IN" sz="3200" dirty="0" smtClean="0"/>
              <a:t>Prof. D. G. Lokhande</a:t>
            </a:r>
            <a:endParaRPr lang="en-IN" sz="3200" dirty="0"/>
          </a:p>
        </p:txBody>
      </p:sp>
    </p:spTree>
    <p:extLst>
      <p:ext uri="{BB962C8B-B14F-4D97-AF65-F5344CB8AC3E}">
        <p14:creationId xmlns:p14="http://schemas.microsoft.com/office/powerpoint/2010/main" val="28062408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References:</a:t>
            </a:r>
            <a:endParaRPr lang="en-IN" dirty="0"/>
          </a:p>
        </p:txBody>
      </p:sp>
      <p:sp>
        <p:nvSpPr>
          <p:cNvPr id="3" name="Content Placeholder 2"/>
          <p:cNvSpPr>
            <a:spLocks noGrp="1"/>
          </p:cNvSpPr>
          <p:nvPr>
            <p:ph idx="1"/>
          </p:nvPr>
        </p:nvSpPr>
        <p:spPr/>
        <p:txBody>
          <a:bodyPr>
            <a:normAutofit/>
          </a:bodyPr>
          <a:lstStyle/>
          <a:p>
            <a:pPr marL="342900" indent="-342900">
              <a:buFont typeface="+mj-lt"/>
              <a:buAutoNum type="arabicPeriod"/>
            </a:pPr>
            <a:r>
              <a:rPr lang="en-IN" i="1" dirty="0">
                <a:latin typeface="Times New Roman" panose="02020603050405020304" pitchFamily="18" charset="0"/>
                <a:cs typeface="Times New Roman" panose="02020603050405020304" pitchFamily="18" charset="0"/>
              </a:rPr>
              <a:t>Christopher D. </a:t>
            </a:r>
            <a:r>
              <a:rPr lang="en-IN" i="1" dirty="0" err="1">
                <a:latin typeface="Times New Roman" panose="02020603050405020304" pitchFamily="18" charset="0"/>
                <a:cs typeface="Times New Roman" panose="02020603050405020304" pitchFamily="18" charset="0"/>
              </a:rPr>
              <a:t>Rahn</a:t>
            </a:r>
            <a:r>
              <a:rPr lang="en-IN" i="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and</a:t>
            </a: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i="1" dirty="0">
                <a:latin typeface="Times New Roman" panose="02020603050405020304" pitchFamily="18" charset="0"/>
                <a:cs typeface="Times New Roman" panose="02020603050405020304" pitchFamily="18" charset="0"/>
              </a:rPr>
              <a:t>Chao-Yang Wang</a:t>
            </a:r>
            <a:r>
              <a:rPr lang="en-IN" i="1" dirty="0" smtClean="0">
                <a:latin typeface="Times New Roman" panose="02020603050405020304" pitchFamily="18" charset="0"/>
                <a:cs typeface="Times New Roman" panose="02020603050405020304" pitchFamily="18" charset="0"/>
              </a:rPr>
              <a:t>,</a:t>
            </a:r>
            <a:r>
              <a:rPr lang="en-IN" b="1" dirty="0">
                <a:latin typeface="Times New Roman" panose="02020603050405020304" pitchFamily="18" charset="0"/>
                <a:cs typeface="Times New Roman" panose="02020603050405020304" pitchFamily="18" charset="0"/>
              </a:rPr>
              <a:t> “Battery System Engineering</a:t>
            </a:r>
            <a:r>
              <a:rPr lang="en-IN" b="1" dirty="0" smtClean="0">
                <a:latin typeface="Times New Roman" panose="02020603050405020304" pitchFamily="18" charset="0"/>
                <a:cs typeface="Times New Roman" panose="02020603050405020304" pitchFamily="18" charset="0"/>
              </a:rPr>
              <a:t>”,</a:t>
            </a: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John Wiley &amp; Sons Publication year 2013</a:t>
            </a:r>
            <a:r>
              <a:rPr lang="en-IN" i="1" dirty="0" smtClean="0">
                <a:latin typeface="Times New Roman" panose="02020603050405020304" pitchFamily="18" charset="0"/>
                <a:cs typeface="Times New Roman" panose="02020603050405020304" pitchFamily="18" charset="0"/>
              </a:rPr>
              <a:t> .</a:t>
            </a:r>
          </a:p>
          <a:p>
            <a:pPr marL="342900" indent="-342900">
              <a:buFont typeface="+mj-lt"/>
              <a:buAutoNum type="arabicPeriod"/>
            </a:pPr>
            <a:r>
              <a:rPr lang="en-IN" i="1" dirty="0" err="1">
                <a:latin typeface="Times New Roman" panose="02020603050405020304" pitchFamily="18" charset="0"/>
                <a:cs typeface="Times New Roman" panose="02020603050405020304" pitchFamily="18" charset="0"/>
              </a:rPr>
              <a:t>Soteris</a:t>
            </a:r>
            <a:r>
              <a:rPr lang="en-IN" i="1" dirty="0">
                <a:latin typeface="Times New Roman" panose="02020603050405020304" pitchFamily="18" charset="0"/>
                <a:cs typeface="Times New Roman" panose="02020603050405020304" pitchFamily="18" charset="0"/>
              </a:rPr>
              <a:t> A. </a:t>
            </a:r>
            <a:r>
              <a:rPr lang="en-IN" i="1" dirty="0" err="1" smtClean="0">
                <a:latin typeface="Times New Roman" panose="02020603050405020304" pitchFamily="18" charset="0"/>
                <a:cs typeface="Times New Roman" panose="02020603050405020304" pitchFamily="18" charset="0"/>
              </a:rPr>
              <a:t>Kalogirou</a:t>
            </a:r>
            <a:r>
              <a:rPr lang="en-IN" i="1" dirty="0" smtClean="0">
                <a:latin typeface="Times New Roman" panose="02020603050405020304" pitchFamily="18" charset="0"/>
                <a:cs typeface="Times New Roman" panose="02020603050405020304" pitchFamily="18" charset="0"/>
              </a:rPr>
              <a:t>,</a:t>
            </a:r>
            <a:r>
              <a:rPr lang="en-IN" b="1" dirty="0">
                <a:latin typeface="Times New Roman" panose="02020603050405020304" pitchFamily="18" charset="0"/>
                <a:cs typeface="Times New Roman" panose="02020603050405020304" pitchFamily="18" charset="0"/>
              </a:rPr>
              <a:t> “SOLAR POWER ENGINEERING: PROCESSES AND </a:t>
            </a:r>
            <a:r>
              <a:rPr lang="en-IN" b="1" dirty="0" smtClean="0">
                <a:latin typeface="Times New Roman" panose="02020603050405020304" pitchFamily="18" charset="0"/>
                <a:cs typeface="Times New Roman" panose="02020603050405020304" pitchFamily="18" charset="0"/>
              </a:rPr>
              <a:t>SYSTEM</a:t>
            </a:r>
            <a:r>
              <a:rPr lang="en-IN" b="1" dirty="0">
                <a:latin typeface="Times New Roman" panose="02020603050405020304" pitchFamily="18" charset="0"/>
                <a:cs typeface="Times New Roman" panose="02020603050405020304" pitchFamily="18" charset="0"/>
              </a:rPr>
              <a:t>” ,</a:t>
            </a:r>
            <a:r>
              <a:rPr lang="en-IN" b="1" dirty="0" smtClean="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Elsevier </a:t>
            </a:r>
            <a:r>
              <a:rPr lang="en-IN" dirty="0" smtClean="0">
                <a:latin typeface="Times New Roman" panose="02020603050405020304" pitchFamily="18" charset="0"/>
                <a:cs typeface="Times New Roman" panose="02020603050405020304" pitchFamily="18" charset="0"/>
              </a:rPr>
              <a:t>publication</a:t>
            </a:r>
          </a:p>
          <a:p>
            <a:pPr marL="342900" indent="-342900">
              <a:buFont typeface="+mj-lt"/>
              <a:buAutoNum type="arabicPeriod"/>
            </a:pPr>
            <a:r>
              <a:rPr lang="en-IN" i="1" dirty="0">
                <a:latin typeface="Times New Roman" panose="02020603050405020304" pitchFamily="18" charset="0"/>
                <a:cs typeface="Times New Roman" panose="02020603050405020304" pitchFamily="18" charset="0"/>
              </a:rPr>
              <a:t>G.H. Kim and A. </a:t>
            </a:r>
            <a:r>
              <a:rPr lang="en-IN" i="1" dirty="0" err="1" smtClean="0">
                <a:latin typeface="Times New Roman" panose="02020603050405020304" pitchFamily="18" charset="0"/>
                <a:cs typeface="Times New Roman" panose="02020603050405020304" pitchFamily="18" charset="0"/>
              </a:rPr>
              <a:t>Pesaran</a:t>
            </a:r>
            <a:r>
              <a:rPr lang="en-IN" i="1" dirty="0">
                <a:latin typeface="Times New Roman" panose="02020603050405020304" pitchFamily="18" charset="0"/>
                <a:cs typeface="Times New Roman" panose="02020603050405020304" pitchFamily="18" charset="0"/>
              </a:rPr>
              <a:t>,” </a:t>
            </a:r>
            <a:r>
              <a:rPr lang="en-IN" b="1" dirty="0" err="1" smtClean="0">
                <a:latin typeface="Times New Roman" panose="02020603050405020304" pitchFamily="18" charset="0"/>
                <a:cs typeface="Times New Roman" panose="02020603050405020304" pitchFamily="18" charset="0"/>
              </a:rPr>
              <a:t>Bat,tery</a:t>
            </a:r>
            <a:r>
              <a:rPr lang="en-IN" b="1" dirty="0" smtClean="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Thermal Management System Design </a:t>
            </a:r>
            <a:r>
              <a:rPr lang="en-IN" b="1" dirty="0" err="1" smtClean="0">
                <a:latin typeface="Times New Roman" panose="02020603050405020304" pitchFamily="18" charset="0"/>
                <a:cs typeface="Times New Roman" panose="02020603050405020304" pitchFamily="18" charset="0"/>
              </a:rPr>
              <a:t>Modeling</a:t>
            </a:r>
            <a:r>
              <a:rPr lang="en-IN" b="1" dirty="0">
                <a:latin typeface="Times New Roman" panose="02020603050405020304" pitchFamily="18" charset="0"/>
                <a:cs typeface="Times New Roman" panose="02020603050405020304" pitchFamily="18" charset="0"/>
              </a:rPr>
              <a:t> “, </a:t>
            </a:r>
            <a:r>
              <a:rPr lang="en-IN" dirty="0">
                <a:latin typeface="Times New Roman" panose="02020603050405020304" pitchFamily="18" charset="0"/>
                <a:cs typeface="Times New Roman" panose="02020603050405020304" pitchFamily="18" charset="0"/>
              </a:rPr>
              <a:t>National Renewable </a:t>
            </a:r>
            <a:r>
              <a:rPr lang="en-IN" dirty="0" smtClean="0">
                <a:latin typeface="Times New Roman" panose="02020603050405020304" pitchFamily="18" charset="0"/>
                <a:cs typeface="Times New Roman" panose="02020603050405020304" pitchFamily="18" charset="0"/>
              </a:rPr>
              <a:t>Energy </a:t>
            </a:r>
            <a:r>
              <a:rPr lang="en-IN" dirty="0">
                <a:latin typeface="Times New Roman" panose="02020603050405020304" pitchFamily="18" charset="0"/>
                <a:cs typeface="Times New Roman" panose="02020603050405020304" pitchFamily="18" charset="0"/>
              </a:rPr>
              <a:t>Laboratory, Conference Paper NREL/CP-540-40446 November 2006 </a:t>
            </a:r>
            <a:r>
              <a:rPr lang="en-IN"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IN" dirty="0">
                <a:latin typeface="Times New Roman" panose="02020603050405020304" pitchFamily="18" charset="0"/>
                <a:cs typeface="Times New Roman" panose="02020603050405020304" pitchFamily="18" charset="0"/>
                <a:hlinkClick r:id="rId2"/>
              </a:rPr>
              <a:t>https://</a:t>
            </a:r>
            <a:r>
              <a:rPr lang="en-IN" dirty="0" smtClean="0">
                <a:latin typeface="Times New Roman" panose="02020603050405020304" pitchFamily="18" charset="0"/>
                <a:cs typeface="Times New Roman" panose="02020603050405020304" pitchFamily="18" charset="0"/>
                <a:hlinkClick r:id="rId2"/>
              </a:rPr>
              <a:t>www.researchgate.net/publication/224585947</a:t>
            </a:r>
            <a:r>
              <a:rPr lang="en-IN"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IN" i="1" dirty="0">
                <a:latin typeface="Times New Roman" panose="02020603050405020304" pitchFamily="18" charset="0"/>
                <a:cs typeface="Times New Roman" panose="02020603050405020304" pitchFamily="18" charset="0"/>
              </a:rPr>
              <a:t>B</a:t>
            </a:r>
            <a:r>
              <a:rPr lang="en-IN" i="1" dirty="0" smtClean="0">
                <a:latin typeface="Times New Roman" panose="02020603050405020304" pitchFamily="18" charset="0"/>
                <a:cs typeface="Times New Roman" panose="02020603050405020304" pitchFamily="18" charset="0"/>
              </a:rPr>
              <a:t>. P. DIVAKAR, K. W. E. CHENG, H. J. WU, </a:t>
            </a:r>
            <a:r>
              <a:rPr lang="en-IN" i="1" dirty="0">
                <a:latin typeface="Times New Roman" panose="02020603050405020304" pitchFamily="18" charset="0"/>
                <a:cs typeface="Times New Roman" panose="02020603050405020304" pitchFamily="18" charset="0"/>
              </a:rPr>
              <a:t>J. </a:t>
            </a:r>
            <a:r>
              <a:rPr lang="en-IN" i="1" dirty="0" smtClean="0">
                <a:latin typeface="Times New Roman" panose="02020603050405020304" pitchFamily="18" charset="0"/>
                <a:cs typeface="Times New Roman" panose="02020603050405020304" pitchFamily="18" charset="0"/>
              </a:rPr>
              <a:t>XU, H.B.MA, W</a:t>
            </a:r>
            <a:r>
              <a:rPr lang="en-IN" i="1" dirty="0">
                <a:latin typeface="Times New Roman" panose="02020603050405020304" pitchFamily="18" charset="0"/>
                <a:cs typeface="Times New Roman" panose="02020603050405020304" pitchFamily="18" charset="0"/>
              </a:rPr>
              <a:t>. </a:t>
            </a:r>
            <a:r>
              <a:rPr lang="en-IN" i="1" dirty="0" smtClean="0">
                <a:latin typeface="Times New Roman" panose="02020603050405020304" pitchFamily="18" charset="0"/>
                <a:cs typeface="Times New Roman" panose="02020603050405020304" pitchFamily="18" charset="0"/>
              </a:rPr>
              <a:t>TING, K.DING, W.F.CHOI, </a:t>
            </a:r>
            <a:r>
              <a:rPr lang="en-IN" i="1" dirty="0">
                <a:latin typeface="Times New Roman" panose="02020603050405020304" pitchFamily="18" charset="0"/>
                <a:cs typeface="Times New Roman" panose="02020603050405020304" pitchFamily="18" charset="0"/>
              </a:rPr>
              <a:t>B.F. </a:t>
            </a:r>
            <a:r>
              <a:rPr lang="en-IN" i="1" dirty="0" smtClean="0">
                <a:latin typeface="Times New Roman" panose="02020603050405020304" pitchFamily="18" charset="0"/>
                <a:cs typeface="Times New Roman" panose="02020603050405020304" pitchFamily="18" charset="0"/>
              </a:rPr>
              <a:t>HUANG, C.H</a:t>
            </a:r>
            <a:r>
              <a:rPr lang="en-IN" i="1" dirty="0">
                <a:latin typeface="Times New Roman" panose="02020603050405020304" pitchFamily="18" charset="0"/>
                <a:cs typeface="Times New Roman" panose="02020603050405020304" pitchFamily="18" charset="0"/>
              </a:rPr>
              <a:t>. </a:t>
            </a:r>
            <a:r>
              <a:rPr lang="en-IN" i="1" dirty="0" smtClean="0">
                <a:latin typeface="Times New Roman" panose="02020603050405020304" pitchFamily="18" charset="0"/>
                <a:cs typeface="Times New Roman" panose="02020603050405020304" pitchFamily="18" charset="0"/>
              </a:rPr>
              <a:t>LEUNG, </a:t>
            </a:r>
            <a:r>
              <a:rPr lang="en-IN" b="1" dirty="0" smtClean="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Battery Management System and Control Strategy for Hybrid and Electric Vehicle”, </a:t>
            </a:r>
            <a:r>
              <a:rPr lang="en-IN" dirty="0">
                <a:latin typeface="Times New Roman" panose="02020603050405020304" pitchFamily="18" charset="0"/>
                <a:cs typeface="Times New Roman" panose="02020603050405020304" pitchFamily="18" charset="0"/>
              </a:rPr>
              <a:t>2009 3rd International Conference on Power Electronics Systems and Applications. 15 April </a:t>
            </a:r>
            <a:r>
              <a:rPr lang="en-IN" dirty="0" smtClean="0">
                <a:latin typeface="Times New Roman" panose="02020603050405020304" pitchFamily="18" charset="0"/>
                <a:cs typeface="Times New Roman" panose="02020603050405020304" pitchFamily="18" charset="0"/>
              </a:rPr>
              <a:t>2016.</a:t>
            </a:r>
            <a:endParaRPr lang="en-IN"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5D99DD2A-B520-4620-9B43-64B657BA2D42}" type="slidenum">
              <a:rPr lang="en-US" sz="3200" smtClean="0"/>
              <a:t>20</a:t>
            </a:fld>
            <a:endParaRPr lang="en-US" sz="3200" dirty="0"/>
          </a:p>
        </p:txBody>
      </p:sp>
    </p:spTree>
    <p:extLst>
      <p:ext uri="{BB962C8B-B14F-4D97-AF65-F5344CB8AC3E}">
        <p14:creationId xmlns:p14="http://schemas.microsoft.com/office/powerpoint/2010/main" val="10021720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Data sheets:</a:t>
            </a:r>
            <a:endParaRPr lang="en-IN" dirty="0"/>
          </a:p>
        </p:txBody>
      </p:sp>
      <p:sp>
        <p:nvSpPr>
          <p:cNvPr id="3" name="Slide Number Placeholder 2"/>
          <p:cNvSpPr>
            <a:spLocks noGrp="1"/>
          </p:cNvSpPr>
          <p:nvPr>
            <p:ph type="sldNum" sz="quarter" idx="12"/>
          </p:nvPr>
        </p:nvSpPr>
        <p:spPr/>
        <p:txBody>
          <a:bodyPr/>
          <a:lstStyle/>
          <a:p>
            <a:fld id="{5D99DD2A-B520-4620-9B43-64B657BA2D42}" type="slidenum">
              <a:rPr lang="en-US" smtClean="0"/>
              <a:t>21</a:t>
            </a:fld>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343339350"/>
              </p:ext>
            </p:extLst>
          </p:nvPr>
        </p:nvGraphicFramePr>
        <p:xfrm>
          <a:off x="824248" y="1624901"/>
          <a:ext cx="3766847" cy="1803875"/>
        </p:xfrm>
        <a:graphic>
          <a:graphicData uri="http://schemas.openxmlformats.org/presentationml/2006/ole">
            <mc:AlternateContent xmlns:mc="http://schemas.openxmlformats.org/markup-compatibility/2006">
              <mc:Choice xmlns:v="urn:schemas-microsoft-com:vml" Requires="v">
                <p:oleObj spid="_x0000_s3088" name="Packager Shell Object" showAsIcon="1" r:id="rId3" imgW="2012760" imgH="491040" progId="Package">
                  <p:embed/>
                </p:oleObj>
              </mc:Choice>
              <mc:Fallback>
                <p:oleObj name="Packager Shell Object" showAsIcon="1" r:id="rId3" imgW="2012760" imgH="491040" progId="Package">
                  <p:embed/>
                  <p:pic>
                    <p:nvPicPr>
                      <p:cNvPr id="0" name=""/>
                      <p:cNvPicPr/>
                      <p:nvPr/>
                    </p:nvPicPr>
                    <p:blipFill>
                      <a:blip r:embed="rId4"/>
                      <a:stretch>
                        <a:fillRect/>
                      </a:stretch>
                    </p:blipFill>
                    <p:spPr>
                      <a:xfrm>
                        <a:off x="824248" y="1624901"/>
                        <a:ext cx="3766847" cy="1803875"/>
                      </a:xfrm>
                      <a:prstGeom prst="rect">
                        <a:avLst/>
                      </a:prstGeom>
                    </p:spPr>
                  </p:pic>
                </p:oleObj>
              </mc:Fallback>
            </mc:AlternateContent>
          </a:graphicData>
        </a:graphic>
      </p:graphicFrame>
      <p:sp>
        <p:nvSpPr>
          <p:cNvPr id="5" name="TextBox 4"/>
          <p:cNvSpPr txBox="1"/>
          <p:nvPr/>
        </p:nvSpPr>
        <p:spPr>
          <a:xfrm>
            <a:off x="824248" y="3685421"/>
            <a:ext cx="3889420" cy="369332"/>
          </a:xfrm>
          <a:prstGeom prst="rect">
            <a:avLst/>
          </a:prstGeom>
          <a:noFill/>
        </p:spPr>
        <p:txBody>
          <a:bodyPr wrap="square" rtlCol="0">
            <a:spAutoFit/>
          </a:bodyPr>
          <a:lstStyle/>
          <a:p>
            <a:r>
              <a:rPr lang="en-IN" dirty="0" smtClean="0"/>
              <a:t>Solar charge controller</a:t>
            </a:r>
            <a:endParaRPr lang="en-IN" dirty="0"/>
          </a:p>
        </p:txBody>
      </p:sp>
      <p:graphicFrame>
        <p:nvGraphicFramePr>
          <p:cNvPr id="6" name="Object 5"/>
          <p:cNvGraphicFramePr>
            <a:graphicFrameLocks noChangeAspect="1"/>
          </p:cNvGraphicFramePr>
          <p:nvPr>
            <p:extLst>
              <p:ext uri="{D42A27DB-BD31-4B8C-83A1-F6EECF244321}">
                <p14:modId xmlns:p14="http://schemas.microsoft.com/office/powerpoint/2010/main" val="2002006491"/>
              </p:ext>
            </p:extLst>
          </p:nvPr>
        </p:nvGraphicFramePr>
        <p:xfrm>
          <a:off x="5336186" y="1612022"/>
          <a:ext cx="5445438" cy="1419672"/>
        </p:xfrm>
        <a:graphic>
          <a:graphicData uri="http://schemas.openxmlformats.org/presentationml/2006/ole">
            <mc:AlternateContent xmlns:mc="http://schemas.openxmlformats.org/markup-compatibility/2006">
              <mc:Choice xmlns:v="urn:schemas-microsoft-com:vml" Requires="v">
                <p:oleObj spid="_x0000_s3089" name="Packager Shell Object" showAsIcon="1" r:id="rId5" imgW="1550160" imgH="491040" progId="Package">
                  <p:embed/>
                </p:oleObj>
              </mc:Choice>
              <mc:Fallback>
                <p:oleObj name="Packager Shell Object" showAsIcon="1" r:id="rId5" imgW="1550160" imgH="491040" progId="Package">
                  <p:embed/>
                  <p:pic>
                    <p:nvPicPr>
                      <p:cNvPr id="0" name=""/>
                      <p:cNvPicPr/>
                      <p:nvPr/>
                    </p:nvPicPr>
                    <p:blipFill>
                      <a:blip r:embed="rId6"/>
                      <a:stretch>
                        <a:fillRect/>
                      </a:stretch>
                    </p:blipFill>
                    <p:spPr>
                      <a:xfrm>
                        <a:off x="5336186" y="1612022"/>
                        <a:ext cx="5445438" cy="1419672"/>
                      </a:xfrm>
                      <a:prstGeom prst="rect">
                        <a:avLst/>
                      </a:prstGeom>
                    </p:spPr>
                  </p:pic>
                </p:oleObj>
              </mc:Fallback>
            </mc:AlternateContent>
          </a:graphicData>
        </a:graphic>
      </p:graphicFrame>
    </p:spTree>
    <p:extLst>
      <p:ext uri="{BB962C8B-B14F-4D97-AF65-F5344CB8AC3E}">
        <p14:creationId xmlns:p14="http://schemas.microsoft.com/office/powerpoint/2010/main" val="9274737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IN" sz="8800" dirty="0" smtClean="0"/>
              <a:t>Thank YOU …</a:t>
            </a:r>
            <a:endParaRPr lang="en-IN" sz="8800" dirty="0"/>
          </a:p>
        </p:txBody>
      </p:sp>
      <p:sp>
        <p:nvSpPr>
          <p:cNvPr id="4" name="Slide Number Placeholder 3"/>
          <p:cNvSpPr>
            <a:spLocks noGrp="1"/>
          </p:cNvSpPr>
          <p:nvPr>
            <p:ph type="sldNum" sz="quarter" idx="12"/>
          </p:nvPr>
        </p:nvSpPr>
        <p:spPr>
          <a:xfrm>
            <a:off x="10457646" y="5896333"/>
            <a:ext cx="702480" cy="377825"/>
          </a:xfrm>
        </p:spPr>
        <p:txBody>
          <a:bodyPr/>
          <a:lstStyle/>
          <a:p>
            <a:fld id="{5D99DD2A-B520-4620-9B43-64B657BA2D42}" type="slidenum">
              <a:rPr lang="en-US" sz="3200" smtClean="0"/>
              <a:t>22</a:t>
            </a:fld>
            <a:endParaRPr lang="en-US" sz="3200" dirty="0"/>
          </a:p>
        </p:txBody>
      </p:sp>
    </p:spTree>
    <p:extLst>
      <p:ext uri="{BB962C8B-B14F-4D97-AF65-F5344CB8AC3E}">
        <p14:creationId xmlns:p14="http://schemas.microsoft.com/office/powerpoint/2010/main" val="21626498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360608"/>
            <a:ext cx="10840914" cy="1545465"/>
          </a:xfrm>
        </p:spPr>
        <p:txBody>
          <a:bodyPr>
            <a:normAutofit lnSpcReduction="10000"/>
          </a:bodyPr>
          <a:lstStyle/>
          <a:p>
            <a:pPr marL="342900" indent="-342900">
              <a:buFont typeface="+mj-lt"/>
              <a:buAutoNum type="arabicPeriod"/>
            </a:pPr>
            <a:r>
              <a:rPr lang="en-IN" sz="3200" b="1" dirty="0" smtClean="0"/>
              <a:t> PROJECT  TITLE:</a:t>
            </a:r>
          </a:p>
          <a:p>
            <a:pPr marL="457200" lvl="1" indent="0">
              <a:buNone/>
            </a:pPr>
            <a:r>
              <a:rPr lang="en-IN" sz="2400" dirty="0"/>
              <a:t>Digitization of battery management system and charging of batteries using solar </a:t>
            </a:r>
            <a:r>
              <a:rPr lang="en-IN" sz="2400" dirty="0" smtClean="0"/>
              <a:t>panels.</a:t>
            </a:r>
          </a:p>
          <a:p>
            <a:pPr marL="457200" lvl="1" indent="0">
              <a:buNone/>
            </a:pPr>
            <a:endParaRPr lang="en-IN" sz="2400" dirty="0"/>
          </a:p>
          <a:p>
            <a:pPr marL="457200" lvl="1" indent="0">
              <a:buNone/>
            </a:pPr>
            <a:endParaRPr lang="en-IN" dirty="0"/>
          </a:p>
        </p:txBody>
      </p:sp>
      <p:sp>
        <p:nvSpPr>
          <p:cNvPr id="5" name="Slide Number Placeholder 4"/>
          <p:cNvSpPr>
            <a:spLocks noGrp="1"/>
          </p:cNvSpPr>
          <p:nvPr>
            <p:ph type="sldNum" sz="quarter" idx="12"/>
          </p:nvPr>
        </p:nvSpPr>
        <p:spPr>
          <a:xfrm>
            <a:off x="10266059" y="6087369"/>
            <a:ext cx="1260655" cy="377825"/>
          </a:xfrm>
        </p:spPr>
        <p:txBody>
          <a:bodyPr/>
          <a:lstStyle/>
          <a:p>
            <a:fld id="{5D99DD2A-B520-4620-9B43-64B657BA2D42}" type="slidenum">
              <a:rPr lang="en-US" sz="3200" smtClean="0"/>
              <a:t>3</a:t>
            </a:fld>
            <a:endParaRPr lang="en-US" sz="3200" dirty="0"/>
          </a:p>
        </p:txBody>
      </p:sp>
      <p:sp>
        <p:nvSpPr>
          <p:cNvPr id="6" name="Content Placeholder 2"/>
          <p:cNvSpPr txBox="1">
            <a:spLocks/>
          </p:cNvSpPr>
          <p:nvPr/>
        </p:nvSpPr>
        <p:spPr bwMode="white">
          <a:xfrm>
            <a:off x="685800" y="1906073"/>
            <a:ext cx="10840914" cy="1545465"/>
          </a:xfrm>
          <a:prstGeom prst="rect">
            <a:avLst/>
          </a:prstGeom>
        </p:spPr>
        <p:txBody>
          <a:bodyPr vert="horz" lIns="91440" tIns="45720" rIns="91440" bIns="45720" rtlCol="0" anchor="t" anchorCtr="0">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indent="0">
              <a:buNone/>
            </a:pPr>
            <a:r>
              <a:rPr lang="en-IN" sz="3200" b="1" dirty="0" smtClean="0"/>
              <a:t>2. Domain </a:t>
            </a:r>
            <a:r>
              <a:rPr lang="en-IN" sz="3200" b="1" dirty="0"/>
              <a:t>/ Field of specialization:</a:t>
            </a:r>
          </a:p>
          <a:p>
            <a:pPr marL="0" indent="0">
              <a:buNone/>
            </a:pPr>
            <a:r>
              <a:rPr lang="en-IN" dirty="0"/>
              <a:t>	</a:t>
            </a:r>
            <a:r>
              <a:rPr lang="en-IN" sz="2400" dirty="0" smtClean="0"/>
              <a:t>Power </a:t>
            </a:r>
            <a:r>
              <a:rPr lang="en-IN" sz="2400" dirty="0"/>
              <a:t>Electronics and drives / Battery System Engineering / Control System / IoT.</a:t>
            </a:r>
          </a:p>
          <a:p>
            <a:pPr marL="457200" lvl="1" indent="0">
              <a:buFont typeface="Arial"/>
              <a:buNone/>
            </a:pPr>
            <a:endParaRPr lang="en-IN" sz="2400" dirty="0" smtClean="0"/>
          </a:p>
          <a:p>
            <a:pPr marL="457200" lvl="1" indent="0">
              <a:buFont typeface="Arial"/>
              <a:buNone/>
            </a:pPr>
            <a:endParaRPr lang="en-IN" dirty="0"/>
          </a:p>
        </p:txBody>
      </p:sp>
      <p:sp>
        <p:nvSpPr>
          <p:cNvPr id="7" name="Content Placeholder 2"/>
          <p:cNvSpPr txBox="1">
            <a:spLocks/>
          </p:cNvSpPr>
          <p:nvPr/>
        </p:nvSpPr>
        <p:spPr bwMode="white">
          <a:xfrm>
            <a:off x="685800" y="3322201"/>
            <a:ext cx="10840914" cy="3349603"/>
          </a:xfrm>
          <a:prstGeom prst="rect">
            <a:avLst/>
          </a:prstGeom>
        </p:spPr>
        <p:txBody>
          <a:bodyPr vert="horz" lIns="91440" tIns="45720" rIns="91440" bIns="45720" rtlCol="0" anchor="t" anchorCtr="0">
            <a:normAutofit fontScale="32500" lnSpcReduction="2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lvl="0" indent="0">
              <a:buNone/>
            </a:pPr>
            <a:r>
              <a:rPr lang="en-IN" sz="9800" b="1" dirty="0" smtClean="0"/>
              <a:t>3. </a:t>
            </a:r>
            <a:r>
              <a:rPr lang="en-IN" sz="9800" b="1" dirty="0"/>
              <a:t>Project Definition:</a:t>
            </a:r>
            <a:endParaRPr lang="en-IN" sz="9800" dirty="0"/>
          </a:p>
          <a:p>
            <a:pPr marL="0" indent="0">
              <a:buNone/>
            </a:pPr>
            <a:r>
              <a:rPr lang="en-IN" dirty="0"/>
              <a:t>	</a:t>
            </a:r>
            <a:r>
              <a:rPr lang="en-IN" sz="8600" dirty="0"/>
              <a:t>The aim of this project is to digitalized the energy storing, dissipating, </a:t>
            </a:r>
            <a:r>
              <a:rPr lang="en-IN" sz="8600" dirty="0" smtClean="0"/>
              <a:t>	controlling </a:t>
            </a:r>
            <a:r>
              <a:rPr lang="en-IN" sz="8600" dirty="0"/>
              <a:t>and converting system (like </a:t>
            </a:r>
            <a:r>
              <a:rPr lang="en-IN" sz="8600" dirty="0" smtClean="0"/>
              <a:t>	batteries, Battery 	Management </a:t>
            </a:r>
            <a:r>
              <a:rPr lang="en-IN" sz="8600" dirty="0"/>
              <a:t>System and Solar Panel Respectively) by introducing </a:t>
            </a:r>
            <a:r>
              <a:rPr lang="en-IN" sz="8600" dirty="0" smtClean="0"/>
              <a:t>	concept </a:t>
            </a:r>
            <a:r>
              <a:rPr lang="en-IN" sz="8600" dirty="0"/>
              <a:t>of  “Internet of </a:t>
            </a:r>
            <a:r>
              <a:rPr lang="en-IN" sz="8600" dirty="0" smtClean="0"/>
              <a:t>	Things</a:t>
            </a:r>
            <a:r>
              <a:rPr lang="en-IN" sz="8600" dirty="0"/>
              <a:t>” (IoT), Cloud Computing and </a:t>
            </a:r>
            <a:r>
              <a:rPr lang="en-IN" sz="8600" dirty="0" smtClean="0"/>
              <a:t>	displaying </a:t>
            </a:r>
            <a:r>
              <a:rPr lang="en-IN" sz="8600" dirty="0"/>
              <a:t>it on display (i.e. on Website / Local monitor LCD display) </a:t>
            </a:r>
            <a:r>
              <a:rPr lang="en-IN" sz="8600" dirty="0" smtClean="0"/>
              <a:t>	and </a:t>
            </a:r>
            <a:r>
              <a:rPr lang="en-IN" sz="8600" dirty="0"/>
              <a:t>make </a:t>
            </a:r>
            <a:r>
              <a:rPr lang="en-IN" sz="8600" dirty="0" smtClean="0"/>
              <a:t>	it </a:t>
            </a:r>
            <a:r>
              <a:rPr lang="en-IN" sz="8600" dirty="0"/>
              <a:t>simple to understand and manageable to the </a:t>
            </a:r>
            <a:r>
              <a:rPr lang="en-IN" sz="8600" dirty="0" smtClean="0"/>
              <a:t>	consumer</a:t>
            </a:r>
            <a:r>
              <a:rPr lang="en-IN" sz="8600" dirty="0"/>
              <a:t>.</a:t>
            </a:r>
          </a:p>
          <a:p>
            <a:pPr marL="457200" lvl="1" indent="0">
              <a:buFont typeface="Arial"/>
              <a:buNone/>
            </a:pPr>
            <a:endParaRPr lang="en-IN" sz="2400" dirty="0" smtClean="0"/>
          </a:p>
          <a:p>
            <a:pPr marL="457200" lvl="1" indent="0">
              <a:buFont typeface="Arial"/>
              <a:buNone/>
            </a:pPr>
            <a:endParaRPr lang="en-IN" dirty="0"/>
          </a:p>
        </p:txBody>
      </p:sp>
    </p:spTree>
    <p:extLst>
      <p:ext uri="{BB962C8B-B14F-4D97-AF65-F5344CB8AC3E}">
        <p14:creationId xmlns:p14="http://schemas.microsoft.com/office/powerpoint/2010/main" val="35919730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4. Project objectives:</a:t>
            </a:r>
            <a:endParaRPr lang="en-IN" b="1" dirty="0"/>
          </a:p>
        </p:txBody>
      </p:sp>
      <p:sp>
        <p:nvSpPr>
          <p:cNvPr id="3" name="Content Placeholder 2"/>
          <p:cNvSpPr>
            <a:spLocks noGrp="1"/>
          </p:cNvSpPr>
          <p:nvPr>
            <p:ph idx="1"/>
          </p:nvPr>
        </p:nvSpPr>
        <p:spPr>
          <a:xfrm>
            <a:off x="685801" y="1661376"/>
            <a:ext cx="10840914" cy="4765182"/>
          </a:xfrm>
        </p:spPr>
        <p:txBody>
          <a:bodyPr>
            <a:noAutofit/>
          </a:bodyPr>
          <a:lstStyle/>
          <a:p>
            <a:r>
              <a:rPr lang="en-IN" sz="2200" dirty="0" smtClean="0"/>
              <a:t>To monitor &amp; control each cell in the battery pack by measuring its parameters.</a:t>
            </a:r>
          </a:p>
          <a:p>
            <a:r>
              <a:rPr lang="en-IN" sz="2200" dirty="0" smtClean="0"/>
              <a:t>To control and monitor the charge &amp; discharge current going into and out of the battery pack.</a:t>
            </a:r>
          </a:p>
          <a:p>
            <a:r>
              <a:rPr lang="en-IN" sz="2200" dirty="0" smtClean="0"/>
              <a:t>To limit the overcharging </a:t>
            </a:r>
            <a:r>
              <a:rPr lang="en-IN" sz="2200" dirty="0"/>
              <a:t>and </a:t>
            </a:r>
            <a:r>
              <a:rPr lang="en-IN" sz="2200" dirty="0" smtClean="0"/>
              <a:t>undercharging of cells.</a:t>
            </a:r>
          </a:p>
          <a:p>
            <a:r>
              <a:rPr lang="en-IN" sz="2200" dirty="0"/>
              <a:t>To </a:t>
            </a:r>
            <a:r>
              <a:rPr lang="en-IN" sz="2200" dirty="0" smtClean="0"/>
              <a:t>maintain </a:t>
            </a:r>
            <a:r>
              <a:rPr lang="en-IN" sz="2200" dirty="0"/>
              <a:t> </a:t>
            </a:r>
            <a:r>
              <a:rPr lang="en-IN" sz="2200" dirty="0" smtClean="0"/>
              <a:t>safe operation of the pack.</a:t>
            </a:r>
          </a:p>
          <a:p>
            <a:r>
              <a:rPr lang="en-IN" sz="2200" dirty="0"/>
              <a:t>To </a:t>
            </a:r>
            <a:r>
              <a:rPr lang="en-IN" sz="2200" dirty="0" smtClean="0"/>
              <a:t>Monitor </a:t>
            </a:r>
            <a:r>
              <a:rPr lang="en-IN" sz="2200" dirty="0"/>
              <a:t>the cells temperature and  </a:t>
            </a:r>
            <a:r>
              <a:rPr lang="en-IN" sz="2200" dirty="0" smtClean="0"/>
              <a:t>control the thermal </a:t>
            </a:r>
            <a:r>
              <a:rPr lang="en-IN" sz="2200" dirty="0"/>
              <a:t>management systems </a:t>
            </a:r>
            <a:r>
              <a:rPr lang="en-IN" sz="2200" dirty="0" smtClean="0"/>
              <a:t>to maintain </a:t>
            </a:r>
            <a:r>
              <a:rPr lang="en-IN" sz="2200" dirty="0"/>
              <a:t>the pack within a speciﬁed </a:t>
            </a:r>
            <a:r>
              <a:rPr lang="en-IN" sz="2200" dirty="0" smtClean="0"/>
              <a:t>temperature </a:t>
            </a:r>
            <a:r>
              <a:rPr lang="en-IN" sz="2200" dirty="0"/>
              <a:t>range</a:t>
            </a:r>
            <a:r>
              <a:rPr lang="en-IN" sz="2200" dirty="0" smtClean="0"/>
              <a:t>.</a:t>
            </a:r>
          </a:p>
          <a:p>
            <a:r>
              <a:rPr lang="en-IN" sz="2200" dirty="0" smtClean="0"/>
              <a:t>To efficiently convert the solar energy into the electrical one and preserving it.</a:t>
            </a:r>
          </a:p>
          <a:p>
            <a:r>
              <a:rPr lang="en-IN" sz="2200" dirty="0" smtClean="0"/>
              <a:t>To make all above objectives simply understandable and controllable by the consumer </a:t>
            </a:r>
            <a:r>
              <a:rPr lang="en-IN" sz="2200" dirty="0"/>
              <a:t>by introducing </a:t>
            </a:r>
            <a:r>
              <a:rPr lang="en-IN" sz="2200" dirty="0" smtClean="0"/>
              <a:t> concept </a:t>
            </a:r>
            <a:r>
              <a:rPr lang="en-IN" sz="2200" dirty="0"/>
              <a:t>of  “Internet of 	Things” (IoT), Cloud Computing and </a:t>
            </a:r>
            <a:r>
              <a:rPr lang="en-IN" sz="2200" dirty="0" smtClean="0"/>
              <a:t> displaying </a:t>
            </a:r>
            <a:r>
              <a:rPr lang="en-IN" sz="2200" dirty="0"/>
              <a:t>it on display (i.e. on Website / Local monitor LCD display) </a:t>
            </a:r>
            <a:r>
              <a:rPr lang="en-IN" sz="2200" dirty="0" smtClean="0"/>
              <a:t>.</a:t>
            </a:r>
          </a:p>
          <a:p>
            <a:endParaRPr lang="en-IN" sz="2200"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4</a:t>
            </a:fld>
            <a:endParaRPr lang="en-US" sz="3200" dirty="0"/>
          </a:p>
        </p:txBody>
      </p:sp>
    </p:spTree>
    <p:extLst>
      <p:ext uri="{BB962C8B-B14F-4D97-AF65-F5344CB8AC3E}">
        <p14:creationId xmlns:p14="http://schemas.microsoft.com/office/powerpoint/2010/main" val="35621622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5. Literature survey:</a:t>
            </a:r>
            <a:endParaRPr lang="en-IN" b="1" dirty="0"/>
          </a:p>
        </p:txBody>
      </p:sp>
      <p:sp>
        <p:nvSpPr>
          <p:cNvPr id="3" name="Content Placeholder 2"/>
          <p:cNvSpPr>
            <a:spLocks noGrp="1"/>
          </p:cNvSpPr>
          <p:nvPr>
            <p:ph idx="1"/>
          </p:nvPr>
        </p:nvSpPr>
        <p:spPr>
          <a:xfrm>
            <a:off x="685801" y="1869601"/>
            <a:ext cx="10840914" cy="2560731"/>
          </a:xfrm>
        </p:spPr>
        <p:txBody>
          <a:bodyPr>
            <a:noAutofit/>
          </a:bodyPr>
          <a:lstStyle/>
          <a:p>
            <a:pPr marL="0" indent="0" algn="just">
              <a:buNone/>
            </a:pPr>
            <a:r>
              <a:rPr lang="en-IN" sz="2400" dirty="0" smtClean="0"/>
              <a:t>A review of completed and ongoing work on the “Battery Management System” and “Solar System” and “Internet of  Things” have been taken from published and unpublished works from print and electronic sources. By referring this content we have observed some things that need to be added in the system which are</a:t>
            </a:r>
          </a:p>
          <a:p>
            <a:pPr lvl="3"/>
            <a:r>
              <a:rPr lang="en-IN" sz="2400" dirty="0" smtClean="0"/>
              <a:t>Digitization of the working of system.</a:t>
            </a:r>
          </a:p>
          <a:p>
            <a:pPr lvl="3"/>
            <a:r>
              <a:rPr lang="en-IN" sz="2400" dirty="0" smtClean="0"/>
              <a:t>Real time monitoring of the system.</a:t>
            </a:r>
          </a:p>
          <a:p>
            <a:pPr lvl="3"/>
            <a:r>
              <a:rPr lang="en-IN" sz="2400" dirty="0" smtClean="0"/>
              <a:t>Simplification  in understanding and controlling of system for user. </a:t>
            </a:r>
            <a:endParaRPr lang="en-IN" sz="2400"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5</a:t>
            </a:fld>
            <a:endParaRPr lang="en-US" sz="3200" dirty="0"/>
          </a:p>
        </p:txBody>
      </p:sp>
    </p:spTree>
    <p:extLst>
      <p:ext uri="{BB962C8B-B14F-4D97-AF65-F5344CB8AC3E}">
        <p14:creationId xmlns:p14="http://schemas.microsoft.com/office/powerpoint/2010/main" val="42464764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708337"/>
            <a:ext cx="10840914" cy="5082863"/>
          </a:xfrm>
        </p:spPr>
        <p:txBody>
          <a:bodyPr>
            <a:normAutofit/>
          </a:bodyPr>
          <a:lstStyle/>
          <a:p>
            <a:pPr marL="0" indent="0">
              <a:buNone/>
            </a:pPr>
            <a:r>
              <a:rPr lang="en-IN" sz="2400" b="1" dirty="0" smtClean="0"/>
              <a:t>5.1</a:t>
            </a:r>
            <a:r>
              <a:rPr lang="en-IN" sz="2400" dirty="0" smtClean="0"/>
              <a:t>  </a:t>
            </a:r>
            <a:r>
              <a:rPr lang="en-IN" sz="2400" b="1" dirty="0" smtClean="0"/>
              <a:t>“Battery System Engineering” by </a:t>
            </a:r>
            <a:r>
              <a:rPr lang="en-IN" sz="2400" i="1" dirty="0" smtClean="0"/>
              <a:t>Christopher D. Rahn </a:t>
            </a:r>
            <a:r>
              <a:rPr lang="en-IN" sz="2400" b="1" dirty="0" smtClean="0"/>
              <a:t>and </a:t>
            </a:r>
            <a:r>
              <a:rPr lang="en-IN" sz="2400" dirty="0" smtClean="0"/>
              <a:t> </a:t>
            </a:r>
            <a:r>
              <a:rPr lang="en-IN" sz="2400" i="1" dirty="0" smtClean="0"/>
              <a:t>Chao-Yang Wang, </a:t>
            </a:r>
            <a:r>
              <a:rPr lang="en-IN" sz="2400" dirty="0"/>
              <a:t>A</a:t>
            </a:r>
            <a:r>
              <a:rPr lang="en-IN" sz="2400" dirty="0" smtClean="0"/>
              <a:t> 	</a:t>
            </a:r>
            <a:r>
              <a:rPr lang="en-IN" sz="2400" b="1" dirty="0" smtClean="0"/>
              <a:t>John </a:t>
            </a:r>
            <a:r>
              <a:rPr lang="en-IN" sz="2400" b="1" dirty="0"/>
              <a:t>W</a:t>
            </a:r>
            <a:r>
              <a:rPr lang="en-IN" sz="2400" b="1" dirty="0" smtClean="0"/>
              <a:t>iley &amp; Sons </a:t>
            </a:r>
            <a:r>
              <a:rPr lang="en-IN" sz="2400" b="1" dirty="0"/>
              <a:t>P</a:t>
            </a:r>
            <a:r>
              <a:rPr lang="en-IN" sz="2400" b="1" dirty="0" smtClean="0"/>
              <a:t>ublication year 2013.</a:t>
            </a:r>
            <a:endParaRPr lang="en-IN" sz="2400" b="1"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6</a:t>
            </a:fld>
            <a:endParaRPr lang="en-US" sz="32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1" y="1595113"/>
            <a:ext cx="2743200" cy="4105656"/>
          </a:xfrm>
          <a:prstGeom prst="rect">
            <a:avLst/>
          </a:prstGeom>
        </p:spPr>
      </p:pic>
      <p:sp>
        <p:nvSpPr>
          <p:cNvPr id="6" name="TextBox 5"/>
          <p:cNvSpPr txBox="1"/>
          <p:nvPr/>
        </p:nvSpPr>
        <p:spPr>
          <a:xfrm>
            <a:off x="3825025" y="2062891"/>
            <a:ext cx="6981209" cy="3170099"/>
          </a:xfrm>
          <a:prstGeom prst="rect">
            <a:avLst/>
          </a:prstGeom>
          <a:noFill/>
        </p:spPr>
        <p:txBody>
          <a:bodyPr wrap="square" rtlCol="0">
            <a:spAutoFit/>
          </a:bodyPr>
          <a:lstStyle/>
          <a:p>
            <a:pPr algn="just"/>
            <a:r>
              <a:rPr lang="en-IN" sz="2000" dirty="0" smtClean="0"/>
              <a:t>This book describes </a:t>
            </a:r>
            <a:r>
              <a:rPr lang="en-IN" sz="2000" dirty="0"/>
              <a:t>the  multidisciplinary </a:t>
            </a:r>
            <a:r>
              <a:rPr lang="en-IN" sz="2000" dirty="0" smtClean="0"/>
              <a:t>area of battery system engineering by providing the background, models, solution techniques and system theory that are necessary for development of the advanced battery management system. Anyone who is interested in learning more about advanced battery system will benefit from this book.</a:t>
            </a:r>
          </a:p>
          <a:p>
            <a:pPr algn="just"/>
            <a:r>
              <a:rPr lang="en-IN" sz="2000" dirty="0"/>
              <a:t>	</a:t>
            </a:r>
            <a:r>
              <a:rPr lang="en-IN" sz="2000" dirty="0" smtClean="0"/>
              <a:t>By referring this book we got an tremendous amount of knowledge about battery management system. This book contents the designing of battery management system in consideration with the various battery pack parameters. </a:t>
            </a:r>
            <a:endParaRPr lang="en-IN" sz="2000" dirty="0"/>
          </a:p>
        </p:txBody>
      </p:sp>
      <p:graphicFrame>
        <p:nvGraphicFramePr>
          <p:cNvPr id="7" name="Object 6"/>
          <p:cNvGraphicFramePr>
            <a:graphicFrameLocks noChangeAspect="1"/>
          </p:cNvGraphicFramePr>
          <p:nvPr>
            <p:extLst>
              <p:ext uri="{D42A27DB-BD31-4B8C-83A1-F6EECF244321}">
                <p14:modId xmlns:p14="http://schemas.microsoft.com/office/powerpoint/2010/main" val="364167429"/>
              </p:ext>
            </p:extLst>
          </p:nvPr>
        </p:nvGraphicFramePr>
        <p:xfrm>
          <a:off x="1143001" y="5906451"/>
          <a:ext cx="1828800" cy="771525"/>
        </p:xfrm>
        <a:graphic>
          <a:graphicData uri="http://schemas.openxmlformats.org/presentationml/2006/ole">
            <mc:AlternateContent xmlns:mc="http://schemas.openxmlformats.org/markup-compatibility/2006">
              <mc:Choice xmlns:v="urn:schemas-microsoft-com:vml" Requires="v">
                <p:oleObj spid="_x0000_s1059" name="Packager Shell Object" showAsIcon="1" r:id="rId4" imgW="914400" imgH="771480" progId="Package">
                  <p:embed/>
                </p:oleObj>
              </mc:Choice>
              <mc:Fallback>
                <p:oleObj name="Packager Shell Object" showAsIcon="1" r:id="rId4" imgW="914400" imgH="771480" progId="Package">
                  <p:embed/>
                  <p:pic>
                    <p:nvPicPr>
                      <p:cNvPr id="0" name=""/>
                      <p:cNvPicPr/>
                      <p:nvPr/>
                    </p:nvPicPr>
                    <p:blipFill>
                      <a:blip r:embed="rId5"/>
                      <a:stretch>
                        <a:fillRect/>
                      </a:stretch>
                    </p:blipFill>
                    <p:spPr>
                      <a:xfrm>
                        <a:off x="1143001" y="5906451"/>
                        <a:ext cx="1828800" cy="771525"/>
                      </a:xfrm>
                      <a:prstGeom prst="rect">
                        <a:avLst/>
                      </a:prstGeom>
                    </p:spPr>
                  </p:pic>
                </p:oleObj>
              </mc:Fallback>
            </mc:AlternateContent>
          </a:graphicData>
        </a:graphic>
      </p:graphicFrame>
    </p:spTree>
    <p:extLst>
      <p:ext uri="{BB962C8B-B14F-4D97-AF65-F5344CB8AC3E}">
        <p14:creationId xmlns:p14="http://schemas.microsoft.com/office/powerpoint/2010/main" val="36066785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smtClean="0">
                <a:latin typeface="+mn-lt"/>
              </a:rPr>
              <a:t>5.2 “SOLAR POWER ENGINEERING: PROCESSES AND SYSTEM” </a:t>
            </a:r>
            <a:r>
              <a:rPr lang="en-IN" dirty="0" smtClean="0">
                <a:latin typeface="+mn-lt"/>
              </a:rPr>
              <a:t>		</a:t>
            </a:r>
            <a:r>
              <a:rPr lang="en-IN" b="1" dirty="0">
                <a:latin typeface="+mn-lt"/>
              </a:rPr>
              <a:t> </a:t>
            </a:r>
            <a:r>
              <a:rPr lang="en-IN" b="1" dirty="0" smtClean="0">
                <a:latin typeface="+mn-lt"/>
              </a:rPr>
              <a:t>	(</a:t>
            </a:r>
            <a:r>
              <a:rPr lang="en-IN" b="1" cap="none" dirty="0" smtClean="0">
                <a:latin typeface="+mn-lt"/>
              </a:rPr>
              <a:t>2</a:t>
            </a:r>
            <a:r>
              <a:rPr lang="en-IN" b="1" cap="none" baseline="30000" dirty="0" smtClean="0">
                <a:latin typeface="+mn-lt"/>
              </a:rPr>
              <a:t>nd</a:t>
            </a:r>
            <a:r>
              <a:rPr lang="en-IN" b="1" cap="none" dirty="0" smtClean="0">
                <a:latin typeface="+mn-lt"/>
              </a:rPr>
              <a:t> edition) by </a:t>
            </a:r>
            <a:r>
              <a:rPr lang="en-IN" i="1" cap="none" dirty="0" smtClean="0">
                <a:latin typeface="+mn-lt"/>
              </a:rPr>
              <a:t>Soteris A. Kalogirou</a:t>
            </a:r>
            <a:r>
              <a:rPr lang="en-IN" dirty="0" smtClean="0">
                <a:latin typeface="+mn-lt"/>
              </a:rPr>
              <a:t>, </a:t>
            </a:r>
            <a:r>
              <a:rPr lang="en-IN" b="1" dirty="0" smtClean="0">
                <a:latin typeface="+mn-lt"/>
              </a:rPr>
              <a:t>Elsevier publication:</a:t>
            </a:r>
            <a:endParaRPr lang="en-IN" b="1" dirty="0">
              <a:latin typeface="+mn-lt"/>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5801" y="1949450"/>
            <a:ext cx="3019266" cy="3921125"/>
          </a:xfrm>
        </p:spPr>
      </p:pic>
      <p:sp>
        <p:nvSpPr>
          <p:cNvPr id="4" name="Slide Number Placeholder 3"/>
          <p:cNvSpPr>
            <a:spLocks noGrp="1"/>
          </p:cNvSpPr>
          <p:nvPr>
            <p:ph type="sldNum" sz="quarter" idx="12"/>
          </p:nvPr>
        </p:nvSpPr>
        <p:spPr/>
        <p:txBody>
          <a:bodyPr/>
          <a:lstStyle/>
          <a:p>
            <a:fld id="{5D99DD2A-B520-4620-9B43-64B657BA2D42}" type="slidenum">
              <a:rPr lang="en-US" sz="3200" smtClean="0"/>
              <a:t>7</a:t>
            </a:fld>
            <a:endParaRPr lang="en-US" sz="3200" dirty="0"/>
          </a:p>
        </p:txBody>
      </p:sp>
      <p:sp>
        <p:nvSpPr>
          <p:cNvPr id="6" name="TextBox 5"/>
          <p:cNvSpPr txBox="1"/>
          <p:nvPr/>
        </p:nvSpPr>
        <p:spPr>
          <a:xfrm>
            <a:off x="3992449" y="2194149"/>
            <a:ext cx="7186412" cy="2862322"/>
          </a:xfrm>
          <a:prstGeom prst="rect">
            <a:avLst/>
          </a:prstGeom>
          <a:noFill/>
        </p:spPr>
        <p:txBody>
          <a:bodyPr wrap="square" rtlCol="0">
            <a:spAutoFit/>
          </a:bodyPr>
          <a:lstStyle/>
          <a:p>
            <a:pPr algn="just"/>
            <a:r>
              <a:rPr lang="en-IN" sz="2000" dirty="0" smtClean="0"/>
              <a:t>This book gives an introduction to an solar energy , its operation and how to design it. The material presented in this book covers a large variety of technologies for the conversion of solar energy to provide hot water, heating, cooling, drying, desalination  and electricity.</a:t>
            </a:r>
          </a:p>
          <a:p>
            <a:pPr algn="just"/>
            <a:r>
              <a:rPr lang="en-IN" sz="2000" dirty="0"/>
              <a:t> </a:t>
            </a:r>
            <a:r>
              <a:rPr lang="en-IN" sz="2000" dirty="0" smtClean="0"/>
              <a:t>	from this book we got an information about solar panel system. How the solar panel works, its construction, operation. In addition to that we got an knowledge about different type of solar panel.</a:t>
            </a:r>
            <a:endParaRPr lang="en-IN" sz="2000" dirty="0"/>
          </a:p>
        </p:txBody>
      </p:sp>
      <p:graphicFrame>
        <p:nvGraphicFramePr>
          <p:cNvPr id="7" name="Object 6"/>
          <p:cNvGraphicFramePr>
            <a:graphicFrameLocks noChangeAspect="1"/>
          </p:cNvGraphicFramePr>
          <p:nvPr>
            <p:extLst>
              <p:ext uri="{D42A27DB-BD31-4B8C-83A1-F6EECF244321}">
                <p14:modId xmlns:p14="http://schemas.microsoft.com/office/powerpoint/2010/main" val="4008834591"/>
              </p:ext>
            </p:extLst>
          </p:nvPr>
        </p:nvGraphicFramePr>
        <p:xfrm>
          <a:off x="685801" y="5979865"/>
          <a:ext cx="3236913" cy="642734"/>
        </p:xfrm>
        <a:graphic>
          <a:graphicData uri="http://schemas.openxmlformats.org/presentationml/2006/ole">
            <mc:AlternateContent xmlns:mc="http://schemas.openxmlformats.org/markup-compatibility/2006">
              <mc:Choice xmlns:v="urn:schemas-microsoft-com:vml" Requires="v">
                <p:oleObj spid="_x0000_s2081" name="Packager Shell Object" showAsIcon="1" r:id="rId4" imgW="3236400" imgH="491040" progId="Package">
                  <p:embed/>
                </p:oleObj>
              </mc:Choice>
              <mc:Fallback>
                <p:oleObj name="Packager Shell Object" showAsIcon="1" r:id="rId4" imgW="3236400" imgH="491040" progId="Package">
                  <p:embed/>
                  <p:pic>
                    <p:nvPicPr>
                      <p:cNvPr id="0" name=""/>
                      <p:cNvPicPr/>
                      <p:nvPr/>
                    </p:nvPicPr>
                    <p:blipFill>
                      <a:blip r:embed="rId5"/>
                      <a:stretch>
                        <a:fillRect/>
                      </a:stretch>
                    </p:blipFill>
                    <p:spPr>
                      <a:xfrm>
                        <a:off x="685801" y="5979865"/>
                        <a:ext cx="3236913" cy="642734"/>
                      </a:xfrm>
                      <a:prstGeom prst="rect">
                        <a:avLst/>
                      </a:prstGeom>
                    </p:spPr>
                  </p:pic>
                </p:oleObj>
              </mc:Fallback>
            </mc:AlternateContent>
          </a:graphicData>
        </a:graphic>
      </p:graphicFrame>
    </p:spTree>
    <p:extLst>
      <p:ext uri="{BB962C8B-B14F-4D97-AF65-F5344CB8AC3E}">
        <p14:creationId xmlns:p14="http://schemas.microsoft.com/office/powerpoint/2010/main" val="26069674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6. System overview</a:t>
            </a:r>
            <a:endParaRPr lang="en-IN" dirty="0"/>
          </a:p>
        </p:txBody>
      </p:sp>
      <p:sp>
        <p:nvSpPr>
          <p:cNvPr id="4" name="Slide Number Placeholder 3"/>
          <p:cNvSpPr>
            <a:spLocks noGrp="1"/>
          </p:cNvSpPr>
          <p:nvPr>
            <p:ph type="sldNum" sz="quarter" idx="12"/>
          </p:nvPr>
        </p:nvSpPr>
        <p:spPr>
          <a:xfrm>
            <a:off x="873145" y="5870574"/>
            <a:ext cx="1260655" cy="377825"/>
          </a:xfrm>
        </p:spPr>
        <p:txBody>
          <a:bodyPr/>
          <a:lstStyle/>
          <a:p>
            <a:fld id="{5D99DD2A-B520-4620-9B43-64B657BA2D42}" type="slidenum">
              <a:rPr lang="en-US" sz="3200" smtClean="0"/>
              <a:t>8</a:t>
            </a:fld>
            <a:endParaRPr lang="en-US" sz="3200" dirty="0"/>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65183" y="940604"/>
            <a:ext cx="6439437" cy="5307795"/>
          </a:xfrm>
        </p:spPr>
      </p:pic>
      <p:pic>
        <p:nvPicPr>
          <p:cNvPr id="10"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white">
          <a:xfrm>
            <a:off x="347730" y="2308905"/>
            <a:ext cx="4417453" cy="3939493"/>
          </a:xfrm>
          <a:prstGeom prst="rect">
            <a:avLst/>
          </a:prstGeom>
        </p:spPr>
      </p:pic>
    </p:spTree>
    <p:extLst>
      <p:ext uri="{BB962C8B-B14F-4D97-AF65-F5344CB8AC3E}">
        <p14:creationId xmlns:p14="http://schemas.microsoft.com/office/powerpoint/2010/main" val="3224616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58840"/>
            <a:ext cx="10840914" cy="755560"/>
          </a:xfrm>
        </p:spPr>
        <p:txBody>
          <a:bodyPr>
            <a:normAutofit/>
          </a:bodyPr>
          <a:lstStyle/>
          <a:p>
            <a:r>
              <a:rPr lang="en-IN" dirty="0" smtClean="0"/>
              <a:t>System Features:</a:t>
            </a:r>
            <a:endParaRPr lang="en-IN" dirty="0"/>
          </a:p>
        </p:txBody>
      </p:sp>
      <p:sp>
        <p:nvSpPr>
          <p:cNvPr id="3" name="Content Placeholder 2"/>
          <p:cNvSpPr>
            <a:spLocks noGrp="1"/>
          </p:cNvSpPr>
          <p:nvPr>
            <p:ph idx="1"/>
          </p:nvPr>
        </p:nvSpPr>
        <p:spPr>
          <a:xfrm>
            <a:off x="685801" y="811368"/>
            <a:ext cx="10840914" cy="5769735"/>
          </a:xfrm>
        </p:spPr>
        <p:txBody>
          <a:bodyPr>
            <a:noAutofit/>
          </a:bodyPr>
          <a:lstStyle/>
          <a:p>
            <a:pPr marL="0" indent="0">
              <a:buNone/>
            </a:pPr>
            <a:r>
              <a:rPr lang="en-IN" sz="2000" b="1" dirty="0" smtClean="0">
                <a:latin typeface="+mj-lt"/>
              </a:rPr>
              <a:t>1. BMS:</a:t>
            </a:r>
            <a:endParaRPr lang="en-IN" sz="2000" b="1" dirty="0">
              <a:latin typeface="+mj-lt"/>
            </a:endParaRPr>
          </a:p>
          <a:p>
            <a:pPr lvl="1"/>
            <a:r>
              <a:rPr lang="en-IN" sz="2400" dirty="0" smtClean="0"/>
              <a:t>Robust and small design.</a:t>
            </a:r>
          </a:p>
          <a:p>
            <a:pPr lvl="1"/>
            <a:r>
              <a:rPr lang="en-IN" sz="2400" dirty="0" smtClean="0"/>
              <a:t>Single cell voltage measurement (0.1 – 5.0 V, resolution 1 mv) .</a:t>
            </a:r>
          </a:p>
          <a:p>
            <a:pPr lvl="1"/>
            <a:r>
              <a:rPr lang="en-IN" sz="2400" dirty="0" smtClean="0"/>
              <a:t>Single cell - under/over voltage protection.</a:t>
            </a:r>
          </a:p>
          <a:p>
            <a:pPr lvl="1"/>
            <a:r>
              <a:rPr lang="en-IN" sz="2400" dirty="0" smtClean="0"/>
              <a:t>Single cell internal resistance measurement.</a:t>
            </a:r>
          </a:p>
          <a:p>
            <a:pPr lvl="1"/>
            <a:r>
              <a:rPr lang="en-IN" sz="2400" dirty="0" smtClean="0"/>
              <a:t>SOC and SOH calculation.</a:t>
            </a:r>
          </a:p>
          <a:p>
            <a:pPr lvl="1"/>
            <a:r>
              <a:rPr lang="en-IN" sz="2400" dirty="0" smtClean="0"/>
              <a:t>Over temperature protection (up to 8 temperature sensors).</a:t>
            </a:r>
          </a:p>
          <a:p>
            <a:pPr lvl="1"/>
            <a:r>
              <a:rPr lang="en-IN" sz="2400" dirty="0" smtClean="0"/>
              <a:t>Under temperature charging protection.</a:t>
            </a:r>
          </a:p>
          <a:p>
            <a:pPr lvl="1"/>
            <a:r>
              <a:rPr lang="en-IN" sz="2400" dirty="0" smtClean="0"/>
              <a:t>Passive cell balancing up to 1.3 A per cell .</a:t>
            </a:r>
          </a:p>
          <a:p>
            <a:pPr lvl="1"/>
            <a:r>
              <a:rPr lang="en-IN" sz="2400" dirty="0" smtClean="0"/>
              <a:t>Shunt current measurement.</a:t>
            </a:r>
          </a:p>
        </p:txBody>
      </p:sp>
      <p:sp>
        <p:nvSpPr>
          <p:cNvPr id="4" name="Slide Number Placeholder 3"/>
          <p:cNvSpPr>
            <a:spLocks noGrp="1"/>
          </p:cNvSpPr>
          <p:nvPr>
            <p:ph type="sldNum" sz="quarter" idx="12"/>
          </p:nvPr>
        </p:nvSpPr>
        <p:spPr/>
        <p:txBody>
          <a:bodyPr/>
          <a:lstStyle/>
          <a:p>
            <a:fld id="{5D99DD2A-B520-4620-9B43-64B657BA2D42}" type="slidenum">
              <a:rPr lang="en-US" sz="3200" smtClean="0"/>
              <a:t>9</a:t>
            </a:fld>
            <a:endParaRPr lang="en-US" sz="3200" dirty="0"/>
          </a:p>
        </p:txBody>
      </p:sp>
    </p:spTree>
    <p:extLst>
      <p:ext uri="{BB962C8B-B14F-4D97-AF65-F5344CB8AC3E}">
        <p14:creationId xmlns:p14="http://schemas.microsoft.com/office/powerpoint/2010/main" val="162245671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Default">
      <a:majorFont>
        <a:latin typeface="Corbel"/>
        <a:ea typeface=""/>
        <a:cs typeface=""/>
      </a:majorFont>
      <a:minorFont>
        <a:latin typeface="Corbel"/>
        <a:ea typeface=""/>
        <a:cs typeface=""/>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spDef>
      <a:spPr>
        <a:ln>
          <a:noFill/>
        </a:ln>
      </a:spPr>
      <a:bodyPr rtlCol="0" anchor="ctr"/>
      <a:lstStyle>
        <a:defPPr algn="ctr">
          <a:defRPr/>
        </a:defPPr>
      </a:lstStyle>
      <a:style>
        <a:lnRef idx="2">
          <a:schemeClr val="accent3">
            <a:shade val="50000"/>
          </a:schemeClr>
        </a:lnRef>
        <a:fillRef idx="1">
          <a:schemeClr val="accent3"/>
        </a:fillRef>
        <a:effectRef idx="0">
          <a:schemeClr val="accent3"/>
        </a:effectRef>
        <a:fontRef idx="minor">
          <a:schemeClr val="lt1"/>
        </a:fontRef>
      </a:style>
    </a:spDef>
  </a:objectDefaults>
  <a:extraClrSchemeLst/>
  <a:extLst>
    <a:ext uri="{05A4C25C-085E-4340-85A3-A5531E510DB2}">
      <thm15:themeFamily xmlns:thm15="http://schemas.microsoft.com/office/thememl/2012/main" name="Famous Event in History1_SL - v5" id="{284944C2-C2AF-4667-AB2E-4D3637ED9281}" vid="{988B80DA-62E6-4C7D-AEDD-09303455421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063CD11F-9FDB-4628-B708-63BFB2D681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EBF972C-B81A-46A3-BFB2-A01F0B5DBC70}">
  <ds:schemaRefs>
    <ds:schemaRef ds:uri="http://schemas.microsoft.com/sharepoint/v3/contenttype/forms"/>
  </ds:schemaRefs>
</ds:datastoreItem>
</file>

<file path=customXml/itemProps3.xml><?xml version="1.0" encoding="utf-8"?>
<ds:datastoreItem xmlns:ds="http://schemas.openxmlformats.org/officeDocument/2006/customXml" ds:itemID="{183E21D3-7788-4819-8437-C5C4B0C5D46D}">
  <ds:schemaRefs>
    <ds:schemaRef ds:uri="http://purl.org/dc/elements/1.1/"/>
    <ds:schemaRef ds:uri="6dc4bcd6-49db-4c07-9060-8acfc67cef9f"/>
    <ds:schemaRef ds:uri="http://purl.org/dc/terms/"/>
    <ds:schemaRef ds:uri="http://schemas.microsoft.com/office/2006/documentManagement/types"/>
    <ds:schemaRef ds:uri="http://schemas.openxmlformats.org/package/2006/metadata/core-properties"/>
    <ds:schemaRef ds:uri="http://schemas.microsoft.com/office/2006/metadata/properties"/>
    <ds:schemaRef ds:uri="http://schemas.microsoft.com/office/infopath/2007/PartnerControls"/>
    <ds:schemaRef ds:uri="http://purl.org/dc/dcmitype/"/>
    <ds:schemaRef ds:uri="fb0879af-3eba-417a-a55a-ffe6dcd6ca77"/>
    <ds:schemaRef ds:uri="http://schemas.microsoft.com/sharepoint/v3"/>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Famous event in history presentation</Template>
  <TotalTime>0</TotalTime>
  <Words>1170</Words>
  <Application>Microsoft Office PowerPoint</Application>
  <PresentationFormat>Widescreen</PresentationFormat>
  <Paragraphs>165</Paragraphs>
  <Slides>22</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22</vt:i4>
      </vt:variant>
    </vt:vector>
  </HeadingPairs>
  <TitlesOfParts>
    <vt:vector size="31" baseType="lpstr">
      <vt:lpstr>Arial</vt:lpstr>
      <vt:lpstr>Arial Narrow</vt:lpstr>
      <vt:lpstr>Calibri</vt:lpstr>
      <vt:lpstr>Corbel</vt:lpstr>
      <vt:lpstr>Oxygen</vt:lpstr>
      <vt:lpstr>Times New Roman</vt:lpstr>
      <vt:lpstr>Celestial</vt:lpstr>
      <vt:lpstr>Packager Shell Object</vt:lpstr>
      <vt:lpstr>Package</vt:lpstr>
      <vt:lpstr>PowerPoint Presentation</vt:lpstr>
      <vt:lpstr>PROJECT GROUP MEMBERS:</vt:lpstr>
      <vt:lpstr>PowerPoint Presentation</vt:lpstr>
      <vt:lpstr>4. Project objectives:</vt:lpstr>
      <vt:lpstr>5. Literature survey:</vt:lpstr>
      <vt:lpstr>PowerPoint Presentation</vt:lpstr>
      <vt:lpstr>5.2 “SOLAR POWER ENGINEERING: PROCESSES AND SYSTEM”     (2nd edition) by Soteris A. Kalogirou, Elsevier publication:</vt:lpstr>
      <vt:lpstr>6. System overview</vt:lpstr>
      <vt:lpstr>System Features:</vt:lpstr>
      <vt:lpstr>PowerPoint Presentation</vt:lpstr>
      <vt:lpstr>PowerPoint Presentation</vt:lpstr>
      <vt:lpstr>Project h/w specifications: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Data sheets:</vt:lpstr>
      <vt:lpstr>Thank YOU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2018-09-25T20:35:05Z</dcterms:created>
  <dcterms:modified xsi:type="dcterms:W3CDTF">2018-09-26T07:06:48Z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

<file path=docProps/thumbnail.jpeg>
</file>